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81" r:id="rId2"/>
    <p:sldId id="282" r:id="rId3"/>
    <p:sldId id="283" r:id="rId4"/>
    <p:sldId id="330" r:id="rId5"/>
    <p:sldId id="262" r:id="rId6"/>
    <p:sldId id="320" r:id="rId7"/>
    <p:sldId id="319" r:id="rId8"/>
    <p:sldId id="284" r:id="rId9"/>
    <p:sldId id="316" r:id="rId10"/>
    <p:sldId id="317" r:id="rId11"/>
    <p:sldId id="289" r:id="rId12"/>
    <p:sldId id="290" r:id="rId13"/>
    <p:sldId id="291" r:id="rId14"/>
    <p:sldId id="323" r:id="rId15"/>
    <p:sldId id="324" r:id="rId16"/>
    <p:sldId id="325" r:id="rId17"/>
    <p:sldId id="327" r:id="rId18"/>
    <p:sldId id="328" r:id="rId19"/>
    <p:sldId id="331" r:id="rId20"/>
    <p:sldId id="304" r:id="rId21"/>
    <p:sldId id="306" r:id="rId22"/>
    <p:sldId id="308" r:id="rId23"/>
    <p:sldId id="309" r:id="rId24"/>
    <p:sldId id="311" r:id="rId25"/>
    <p:sldId id="313" r:id="rId26"/>
    <p:sldId id="332" r:id="rId27"/>
    <p:sldId id="321" r:id="rId2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199C77-F670-40A4-99C0-52F72A7A53B9}" v="2122" dt="2018-09-30T00:27:28.422"/>
    <p1510:client id="{FE7688DC-380A-0563-0531-FF63DE4FB309}" v="2063" dt="2018-09-29T22:50:16.990"/>
    <p1510:client id="{26D325FE-A780-D301-0B97-69552D4B863E}" v="100" dt="2018-09-29T22:52:31.410"/>
    <p1510:client id="{AD0CD813-E0CE-F3EA-0E91-6929DFA32EE9}" v="8" dt="2018-09-30T01:06:30.771"/>
    <p1510:client id="{CDBCE256-E867-CEDD-AE3F-84B30D1DB258}" v="2420" dt="2018-09-30T01:14:19.237"/>
    <p1510:client id="{823C29E8-F300-DEC4-FF1C-F662DEEA8825}" v="255" dt="2018-09-30T17:39:12.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EB8C1-AC90-4F88-A54B-C2CF1F8663C2}" type="datetimeFigureOut">
              <a:rPr lang="es-MX"/>
              <a:t>30/09/2018</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Editar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24A385-17F9-43C3-8AD6-F5235ADD93C8}" type="slidenum">
              <a:rPr lang="es-MX"/>
              <a:t>‹Nº›</a:t>
            </a:fld>
            <a:endParaRPr lang="es-MX"/>
          </a:p>
        </p:txBody>
      </p:sp>
    </p:spTree>
    <p:extLst>
      <p:ext uri="{BB962C8B-B14F-4D97-AF65-F5344CB8AC3E}">
        <p14:creationId xmlns:p14="http://schemas.microsoft.com/office/powerpoint/2010/main" val="1031057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771E8B-6CA5-40B2-8038-0E112F3DAC1C}" type="datetimeFigureOut">
              <a:rPr lang="es-ES" smtClean="0"/>
              <a:t>30/09/2018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422796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771E8B-6CA5-40B2-8038-0E112F3DAC1C}" type="datetimeFigureOut">
              <a:rPr lang="es-ES" smtClean="0"/>
              <a:t>30/09/2018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773347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771E8B-6CA5-40B2-8038-0E112F3DAC1C}" type="datetimeFigureOut">
              <a:rPr lang="es-ES" smtClean="0"/>
              <a:t>30/09/2018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4040493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771E8B-6CA5-40B2-8038-0E112F3DAC1C}" type="datetimeFigureOut">
              <a:rPr lang="es-ES" smtClean="0"/>
              <a:t>30/09/2018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745761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771E8B-6CA5-40B2-8038-0E112F3DAC1C}" type="datetimeFigureOut">
              <a:rPr lang="es-ES" smtClean="0"/>
              <a:t>30/09/2018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583477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771E8B-6CA5-40B2-8038-0E112F3DAC1C}" type="datetimeFigureOut">
              <a:rPr lang="es-ES" smtClean="0"/>
              <a:t>30/09/2018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300933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771E8B-6CA5-40B2-8038-0E112F3DAC1C}" type="datetimeFigureOut">
              <a:rPr lang="es-ES" smtClean="0"/>
              <a:t>30/09/2018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912578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771E8B-6CA5-40B2-8038-0E112F3DAC1C}" type="datetimeFigureOut">
              <a:rPr lang="es-ES" smtClean="0"/>
              <a:t>30/09/2018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715330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771E8B-6CA5-40B2-8038-0E112F3DAC1C}" type="datetimeFigureOut">
              <a:rPr lang="es-ES" smtClean="0"/>
              <a:t>30/09/2018</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001002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771E8B-6CA5-40B2-8038-0E112F3DAC1C}" type="datetimeFigureOut">
              <a:rPr lang="es-ES" smtClean="0"/>
              <a:t>30/09/2018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64136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771E8B-6CA5-40B2-8038-0E112F3DAC1C}" type="datetimeFigureOut">
              <a:rPr lang="es-ES" smtClean="0"/>
              <a:t>30/09/2018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292119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771E8B-6CA5-40B2-8038-0E112F3DAC1C}" type="datetimeFigureOut">
              <a:rPr lang="es-ES" smtClean="0"/>
              <a:t>30/09/2018</a:t>
            </a:fld>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556C4-DFC3-4611-A7CC-780699185E26}" type="slidenum">
              <a:rPr lang="es-ES" smtClean="0"/>
              <a:t>‹Nº›</a:t>
            </a:fld>
            <a:endParaRPr lang="es-ES"/>
          </a:p>
        </p:txBody>
      </p:sp>
    </p:spTree>
    <p:extLst>
      <p:ext uri="{BB962C8B-B14F-4D97-AF65-F5344CB8AC3E}">
        <p14:creationId xmlns:p14="http://schemas.microsoft.com/office/powerpoint/2010/main" val="454102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www.scielo.org.mx/scielo.php?script=sci_arttext&amp;pid=S1607-050X2016000200070" TargetMode="External"/><Relationship Id="rId3" Type="http://schemas.openxmlformats.org/officeDocument/2006/relationships/hyperlink" Target="https://de.wikipedia.org/wiki/Konferenz_von_&#201;vian" TargetMode="External"/><Relationship Id="rId7" Type="http://schemas.openxmlformats.org/officeDocument/2006/relationships/hyperlink" Target="http://mundo/" TargetMode="External"/><Relationship Id="rId2" Type="http://schemas.openxmlformats.org/officeDocument/2006/relationships/hyperlink" Target="http://judia-de-mexico/" TargetMode="External"/><Relationship Id="rId1" Type="http://schemas.openxmlformats.org/officeDocument/2006/relationships/slideLayout" Target="../slideLayouts/slideLayout2.xml"/><Relationship Id="rId6" Type="http://schemas.openxmlformats.org/officeDocument/2006/relationships/hyperlink" Target="https://www.proceso.com.mx/329741/de-los-campos-nazis-a-mexico" TargetMode="External"/><Relationship Id="rId5" Type="http://schemas.openxmlformats.org/officeDocument/2006/relationships/hyperlink" Target="http://&#160;http:/www.albavolunteer.org/2015/12/mexicans-divided-over-support-of-republican-spain/" TargetMode="External"/><Relationship Id="rId4" Type="http://schemas.openxmlformats.org/officeDocument/2006/relationships/hyperlink" Target="https://www.enlacejudio.com/2012/10/19/las-sinagogas-del-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691F3-1C00-4980-883A-408C31AD702B}"/>
              </a:ext>
            </a:extLst>
          </p:cNvPr>
          <p:cNvSpPr>
            <a:spLocks noGrp="1"/>
          </p:cNvSpPr>
          <p:nvPr>
            <p:ph type="title"/>
          </p:nvPr>
        </p:nvSpPr>
        <p:spPr>
          <a:xfrm>
            <a:off x="838200" y="1285276"/>
            <a:ext cx="10515600" cy="2159449"/>
          </a:xfrm>
        </p:spPr>
        <p:txBody>
          <a:bodyPr>
            <a:normAutofit fontScale="90000"/>
          </a:bodyPr>
          <a:lstStyle/>
          <a:p>
            <a:pPr algn="ctr"/>
            <a:r>
              <a:rPr lang="en-US" sz="8000" err="1">
                <a:cs typeface="Calibri Light"/>
              </a:rPr>
              <a:t>Erinnern</a:t>
            </a:r>
            <a:r>
              <a:rPr lang="en-US" sz="8000">
                <a:cs typeface="Calibri Light"/>
              </a:rPr>
              <a:t> was </a:t>
            </a:r>
            <a:r>
              <a:rPr lang="en-US" sz="8000" err="1">
                <a:cs typeface="Calibri Light"/>
              </a:rPr>
              <a:t>nie</a:t>
            </a:r>
            <a:r>
              <a:rPr lang="en-US" sz="8000">
                <a:cs typeface="Calibri Light"/>
              </a:rPr>
              <a:t> </a:t>
            </a:r>
            <a:r>
              <a:rPr lang="en-US" sz="8000" err="1">
                <a:cs typeface="Calibri Light"/>
              </a:rPr>
              <a:t>geschah</a:t>
            </a:r>
            <a:r>
              <a:rPr lang="en-US" sz="8000">
                <a:cs typeface="Calibri Light"/>
              </a:rPr>
              <a:t/>
            </a:r>
            <a:br>
              <a:rPr lang="en-US" sz="8000">
                <a:cs typeface="Calibri Light"/>
              </a:rPr>
            </a:br>
            <a:r>
              <a:rPr lang="en-US">
                <a:cs typeface="Calibri Light"/>
              </a:rPr>
              <a:t> </a:t>
            </a:r>
            <a:br>
              <a:rPr lang="en-US">
                <a:cs typeface="Calibri Light"/>
              </a:rPr>
            </a:br>
            <a:r>
              <a:rPr lang="en-US">
                <a:cs typeface="Calibri Light"/>
              </a:rPr>
              <a:t>Die </a:t>
            </a:r>
            <a:r>
              <a:rPr lang="en-US" err="1">
                <a:cs typeface="Calibri Light"/>
              </a:rPr>
              <a:t>Geschichte</a:t>
            </a:r>
            <a:r>
              <a:rPr lang="en-US">
                <a:cs typeface="Calibri Light"/>
              </a:rPr>
              <a:t> </a:t>
            </a:r>
            <a:r>
              <a:rPr lang="en-US" err="1">
                <a:cs typeface="Calibri Light"/>
              </a:rPr>
              <a:t>einer</a:t>
            </a:r>
            <a:r>
              <a:rPr lang="en-US">
                <a:cs typeface="Calibri Light"/>
              </a:rPr>
              <a:t> </a:t>
            </a:r>
            <a:r>
              <a:rPr lang="en-US" err="1">
                <a:cs typeface="Calibri Light"/>
              </a:rPr>
              <a:t>Suche</a:t>
            </a:r>
            <a:r>
              <a:rPr lang="en-US">
                <a:cs typeface="Calibri Light"/>
              </a:rPr>
              <a:t>:</a:t>
            </a:r>
            <a:br>
              <a:rPr lang="en-US">
                <a:cs typeface="Calibri Light"/>
              </a:rPr>
            </a:br>
            <a:r>
              <a:rPr lang="en-US" err="1">
                <a:cs typeface="Calibri Light"/>
              </a:rPr>
              <a:t>Jüdische</a:t>
            </a:r>
            <a:r>
              <a:rPr lang="en-US">
                <a:cs typeface="Calibri Light"/>
              </a:rPr>
              <a:t> </a:t>
            </a:r>
            <a:r>
              <a:rPr lang="en-US" err="1">
                <a:cs typeface="Calibri Light"/>
              </a:rPr>
              <a:t>Flüchtlinge</a:t>
            </a:r>
            <a:r>
              <a:rPr lang="en-US">
                <a:cs typeface="Calibri Light"/>
              </a:rPr>
              <a:t> </a:t>
            </a:r>
            <a:r>
              <a:rPr lang="en-US" err="1">
                <a:cs typeface="Calibri Light"/>
              </a:rPr>
              <a:t>aus</a:t>
            </a:r>
            <a:r>
              <a:rPr lang="en-US">
                <a:cs typeface="Calibri Light"/>
              </a:rPr>
              <a:t> Deutschland in </a:t>
            </a:r>
            <a:r>
              <a:rPr lang="en-US" err="1">
                <a:cs typeface="Calibri Light"/>
              </a:rPr>
              <a:t>Mexiko</a:t>
            </a:r>
          </a:p>
        </p:txBody>
      </p:sp>
      <p:sp>
        <p:nvSpPr>
          <p:cNvPr id="3" name="Content Placeholder 2">
            <a:extLst>
              <a:ext uri="{FF2B5EF4-FFF2-40B4-BE49-F238E27FC236}">
                <a16:creationId xmlns:a16="http://schemas.microsoft.com/office/drawing/2014/main" id="{A8EAEF14-AF5F-4F50-993B-72B74BB0AF4E}"/>
              </a:ext>
            </a:extLst>
          </p:cNvPr>
          <p:cNvSpPr>
            <a:spLocks noGrp="1"/>
          </p:cNvSpPr>
          <p:nvPr>
            <p:ph idx="1"/>
          </p:nvPr>
        </p:nvSpPr>
        <p:spPr>
          <a:xfrm>
            <a:off x="1269520" y="4054115"/>
            <a:ext cx="9954884" cy="2194735"/>
          </a:xfrm>
        </p:spPr>
        <p:txBody>
          <a:bodyPr vert="horz" lIns="91440" tIns="45720" rIns="91440" bIns="45720" rtlCol="0" anchor="t">
            <a:normAutofit/>
          </a:bodyPr>
          <a:lstStyle/>
          <a:p>
            <a:pPr marL="0" indent="0" algn="r">
              <a:buNone/>
            </a:pPr>
            <a:endParaRPr lang="en-US" sz="2000">
              <a:cs typeface="Calibri"/>
            </a:endParaRPr>
          </a:p>
          <a:p>
            <a:pPr marL="0" indent="0" algn="r">
              <a:buNone/>
            </a:pPr>
            <a:endParaRPr lang="en-US" sz="2000">
              <a:cs typeface="Calibri"/>
            </a:endParaRPr>
          </a:p>
          <a:p>
            <a:pPr marL="0" indent="0" algn="r">
              <a:buNone/>
            </a:pPr>
            <a:endParaRPr lang="en-US" sz="2000">
              <a:cs typeface="Calibri"/>
            </a:endParaRPr>
          </a:p>
          <a:p>
            <a:pPr marL="0" indent="0" algn="r">
              <a:buNone/>
            </a:pPr>
            <a:endParaRPr lang="en-US" sz="2000">
              <a:cs typeface="Calibri"/>
            </a:endParaRPr>
          </a:p>
          <a:p>
            <a:pPr marL="0" indent="0" algn="r">
              <a:buNone/>
            </a:pPr>
            <a:r>
              <a:rPr lang="en-US" sz="2000">
                <a:cs typeface="Calibri"/>
              </a:rPr>
              <a:t>Schüler und </a:t>
            </a:r>
            <a:r>
              <a:rPr lang="en-US" sz="2000" err="1">
                <a:cs typeface="Calibri"/>
              </a:rPr>
              <a:t>Schülerinnen</a:t>
            </a:r>
            <a:r>
              <a:rPr lang="en-US" sz="2000">
                <a:cs typeface="Calibri"/>
              </a:rPr>
              <a:t> der Schweizer Schule in Cuernavaca, </a:t>
            </a:r>
            <a:r>
              <a:rPr lang="en-US" sz="2000" err="1">
                <a:cs typeface="Calibri"/>
              </a:rPr>
              <a:t>Mexiko</a:t>
            </a:r>
            <a:endParaRPr lang="en-US">
              <a:cs typeface="Calibri"/>
            </a:endParaRPr>
          </a:p>
        </p:txBody>
      </p:sp>
      <p:pic>
        <p:nvPicPr>
          <p:cNvPr id="4" name="Picture 4" descr="A screenshot of a cell phone&#10;&#10;Description generated with high confidence">
            <a:extLst>
              <a:ext uri="{FF2B5EF4-FFF2-40B4-BE49-F238E27FC236}">
                <a16:creationId xmlns:a16="http://schemas.microsoft.com/office/drawing/2014/main" id="{6EE90F57-6D6F-4299-924A-3E15674C8800}"/>
              </a:ext>
            </a:extLst>
          </p:cNvPr>
          <p:cNvPicPr>
            <a:picLocks noChangeAspect="1"/>
          </p:cNvPicPr>
          <p:nvPr/>
        </p:nvPicPr>
        <p:blipFill>
          <a:blip r:embed="rId2"/>
          <a:stretch>
            <a:fillRect/>
          </a:stretch>
        </p:blipFill>
        <p:spPr>
          <a:xfrm>
            <a:off x="842513" y="4972410"/>
            <a:ext cx="2326257" cy="1355785"/>
          </a:xfrm>
          <a:prstGeom prst="rect">
            <a:avLst/>
          </a:prstGeom>
        </p:spPr>
      </p:pic>
    </p:spTree>
    <p:extLst>
      <p:ext uri="{BB962C8B-B14F-4D97-AF65-F5344CB8AC3E}">
        <p14:creationId xmlns:p14="http://schemas.microsoft.com/office/powerpoint/2010/main" val="2659325768"/>
      </p:ext>
    </p:extLst>
  </p:cSld>
  <p:clrMapOvr>
    <a:masterClrMapping/>
  </p:clrMapOvr>
  <mc:AlternateContent xmlns:mc="http://schemas.openxmlformats.org/markup-compatibility/2006">
    <mc:Choice xmlns:p14="http://schemas.microsoft.com/office/powerpoint/2010/main" Requires="p14">
      <p:transition spd="slow" p14:dur="2000" advTm="9693"/>
    </mc:Choice>
    <mc:Fallback>
      <p:transition spd="slow" advTm="969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Imagen que contiene persona, hombre, pared, interior&#10;&#10;Descripción generada con confianza muy alta">
            <a:extLst>
              <a:ext uri="{FF2B5EF4-FFF2-40B4-BE49-F238E27FC236}">
                <a16:creationId xmlns:a16="http://schemas.microsoft.com/office/drawing/2014/main" id="{88C0A74E-6C5C-4297-9E7E-D92566CB666D}"/>
              </a:ext>
            </a:extLst>
          </p:cNvPr>
          <p:cNvPicPr>
            <a:picLocks noChangeAspect="1"/>
          </p:cNvPicPr>
          <p:nvPr/>
        </p:nvPicPr>
        <p:blipFill>
          <a:blip r:embed="rId2"/>
          <a:stretch>
            <a:fillRect/>
          </a:stretch>
        </p:blipFill>
        <p:spPr>
          <a:xfrm>
            <a:off x="954297" y="1351742"/>
            <a:ext cx="1714500" cy="2371725"/>
          </a:xfrm>
          <a:prstGeom prst="rect">
            <a:avLst/>
          </a:prstGeom>
        </p:spPr>
      </p:pic>
      <p:sp>
        <p:nvSpPr>
          <p:cNvPr id="4" name="CuadroTexto 3">
            <a:extLst>
              <a:ext uri="{FF2B5EF4-FFF2-40B4-BE49-F238E27FC236}">
                <a16:creationId xmlns:a16="http://schemas.microsoft.com/office/drawing/2014/main" id="{B352965A-9732-4591-8DEC-ED19F73B584D}"/>
              </a:ext>
            </a:extLst>
          </p:cNvPr>
          <p:cNvSpPr txBox="1"/>
          <p:nvPr/>
        </p:nvSpPr>
        <p:spPr>
          <a:xfrm>
            <a:off x="1820174" y="461513"/>
            <a:ext cx="777527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a:t>Einige deutsche </a:t>
            </a:r>
            <a:r>
              <a:rPr lang="es-ES">
                <a:cs typeface="Calibri"/>
              </a:rPr>
              <a:t>Kommunisten und Juden die in Mexiko ansässig wurden</a:t>
            </a:r>
            <a:endParaRPr lang="es-ES"/>
          </a:p>
        </p:txBody>
      </p:sp>
      <p:sp>
        <p:nvSpPr>
          <p:cNvPr id="5" name="CuadroTexto 4">
            <a:extLst>
              <a:ext uri="{FF2B5EF4-FFF2-40B4-BE49-F238E27FC236}">
                <a16:creationId xmlns:a16="http://schemas.microsoft.com/office/drawing/2014/main" id="{135B5FCB-07F6-4CEA-B9DB-1D9DA0232613}"/>
              </a:ext>
            </a:extLst>
          </p:cNvPr>
          <p:cNvSpPr txBox="1"/>
          <p:nvPr/>
        </p:nvSpPr>
        <p:spPr>
          <a:xfrm>
            <a:off x="454324" y="3797060"/>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200"/>
              <a:t>Brigitte Alexander</a:t>
            </a:r>
            <a:endParaRPr lang="es-ES" sz="1200">
              <a:cs typeface="Calibri"/>
            </a:endParaRPr>
          </a:p>
          <a:p>
            <a:pPr algn="ctr"/>
            <a:r>
              <a:rPr lang="es-ES" sz="1200">
                <a:cs typeface="Calibri"/>
              </a:rPr>
              <a:t>Schauspielerin </a:t>
            </a:r>
          </a:p>
          <a:p>
            <a:pPr algn="ctr"/>
            <a:r>
              <a:rPr lang="es-ES" sz="1200">
                <a:cs typeface="Calibri"/>
              </a:rPr>
              <a:t>Jüdisch</a:t>
            </a:r>
          </a:p>
        </p:txBody>
      </p:sp>
      <p:pic>
        <p:nvPicPr>
          <p:cNvPr id="6" name="Imagen 6" descr="Imagen que contiene exterior, foto, persona, blanco&#10;&#10;Descripción generada con confianza muy alta">
            <a:extLst>
              <a:ext uri="{FF2B5EF4-FFF2-40B4-BE49-F238E27FC236}">
                <a16:creationId xmlns:a16="http://schemas.microsoft.com/office/drawing/2014/main" id="{AC3633B5-96F5-40C3-AEEB-B22CB1E736AE}"/>
              </a:ext>
            </a:extLst>
          </p:cNvPr>
          <p:cNvPicPr>
            <a:picLocks noChangeAspect="1"/>
          </p:cNvPicPr>
          <p:nvPr/>
        </p:nvPicPr>
        <p:blipFill>
          <a:blip r:embed="rId3"/>
          <a:stretch>
            <a:fillRect/>
          </a:stretch>
        </p:blipFill>
        <p:spPr>
          <a:xfrm>
            <a:off x="2982403" y="1353988"/>
            <a:ext cx="1525798" cy="2367233"/>
          </a:xfrm>
          <a:prstGeom prst="rect">
            <a:avLst/>
          </a:prstGeom>
        </p:spPr>
      </p:pic>
      <p:sp>
        <p:nvSpPr>
          <p:cNvPr id="10" name="CuadroTexto 9">
            <a:extLst>
              <a:ext uri="{FF2B5EF4-FFF2-40B4-BE49-F238E27FC236}">
                <a16:creationId xmlns:a16="http://schemas.microsoft.com/office/drawing/2014/main" id="{40C0E1C5-9D7D-4905-8A72-F560FED72FA2}"/>
              </a:ext>
            </a:extLst>
          </p:cNvPr>
          <p:cNvSpPr txBox="1"/>
          <p:nvPr/>
        </p:nvSpPr>
        <p:spPr>
          <a:xfrm>
            <a:off x="2337757" y="3797059"/>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200"/>
              <a:t>Walter Reuter</a:t>
            </a:r>
          </a:p>
          <a:p>
            <a:pPr algn="ctr"/>
            <a:r>
              <a:rPr lang="es-ES" sz="1200">
                <a:cs typeface="Calibri"/>
              </a:rPr>
              <a:t>Photograph</a:t>
            </a:r>
          </a:p>
          <a:p>
            <a:pPr algn="ctr"/>
            <a:r>
              <a:rPr lang="es-ES" sz="1200">
                <a:cs typeface="Calibri"/>
              </a:rPr>
              <a:t>Kommunist</a:t>
            </a:r>
          </a:p>
        </p:txBody>
      </p:sp>
      <p:pic>
        <p:nvPicPr>
          <p:cNvPr id="13" name="Imagen 13" descr="Imagen que contiene texto, libro&#10;&#10;Descripción generada con confianza muy alta">
            <a:extLst>
              <a:ext uri="{FF2B5EF4-FFF2-40B4-BE49-F238E27FC236}">
                <a16:creationId xmlns:a16="http://schemas.microsoft.com/office/drawing/2014/main" id="{6D1424B7-04DD-4FDA-BEEE-3FCEAAEF2277}"/>
              </a:ext>
            </a:extLst>
          </p:cNvPr>
          <p:cNvPicPr>
            <a:picLocks noChangeAspect="1"/>
          </p:cNvPicPr>
          <p:nvPr/>
        </p:nvPicPr>
        <p:blipFill>
          <a:blip r:embed="rId4"/>
          <a:stretch>
            <a:fillRect/>
          </a:stretch>
        </p:blipFill>
        <p:spPr>
          <a:xfrm>
            <a:off x="4781909" y="1349341"/>
            <a:ext cx="1966823" cy="2376526"/>
          </a:xfrm>
          <a:prstGeom prst="rect">
            <a:avLst/>
          </a:prstGeom>
        </p:spPr>
      </p:pic>
      <p:sp>
        <p:nvSpPr>
          <p:cNvPr id="15" name="CuadroTexto 14">
            <a:extLst>
              <a:ext uri="{FF2B5EF4-FFF2-40B4-BE49-F238E27FC236}">
                <a16:creationId xmlns:a16="http://schemas.microsoft.com/office/drawing/2014/main" id="{ECCFD538-D67C-4233-ACF9-EBA84FEEC8F0}"/>
              </a:ext>
            </a:extLst>
          </p:cNvPr>
          <p:cNvSpPr txBox="1"/>
          <p:nvPr/>
        </p:nvSpPr>
        <p:spPr>
          <a:xfrm>
            <a:off x="4336210" y="3797059"/>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200"/>
              <a:t>Paul Westheim</a:t>
            </a:r>
            <a:endParaRPr lang="es-ES"/>
          </a:p>
          <a:p>
            <a:pPr algn="ctr"/>
            <a:r>
              <a:rPr lang="es-ES" sz="1200">
                <a:cs typeface="Calibri"/>
              </a:rPr>
              <a:t>Kunstkritiker und Sammler</a:t>
            </a:r>
          </a:p>
          <a:p>
            <a:pPr algn="ctr"/>
            <a:r>
              <a:rPr lang="es-ES" sz="1200">
                <a:cs typeface="Calibri"/>
              </a:rPr>
              <a:t>Jüdisch</a:t>
            </a:r>
          </a:p>
        </p:txBody>
      </p:sp>
      <p:pic>
        <p:nvPicPr>
          <p:cNvPr id="16" name="Imagen 16" descr="Imagen que contiene persona, hombre, interior, mujer&#10;&#10;Descripción generada con confianza muy alta">
            <a:extLst>
              <a:ext uri="{FF2B5EF4-FFF2-40B4-BE49-F238E27FC236}">
                <a16:creationId xmlns:a16="http://schemas.microsoft.com/office/drawing/2014/main" id="{71B0B1DB-D82F-4793-888C-6A8CAF26BFCC}"/>
              </a:ext>
            </a:extLst>
          </p:cNvPr>
          <p:cNvPicPr>
            <a:picLocks noChangeAspect="1"/>
          </p:cNvPicPr>
          <p:nvPr/>
        </p:nvPicPr>
        <p:blipFill>
          <a:blip r:embed="rId5"/>
          <a:stretch>
            <a:fillRect/>
          </a:stretch>
        </p:blipFill>
        <p:spPr>
          <a:xfrm>
            <a:off x="6997820" y="1346529"/>
            <a:ext cx="1905718" cy="2382148"/>
          </a:xfrm>
          <a:prstGeom prst="rect">
            <a:avLst/>
          </a:prstGeom>
        </p:spPr>
      </p:pic>
      <p:sp>
        <p:nvSpPr>
          <p:cNvPr id="18" name="CuadroTexto 17">
            <a:extLst>
              <a:ext uri="{FF2B5EF4-FFF2-40B4-BE49-F238E27FC236}">
                <a16:creationId xmlns:a16="http://schemas.microsoft.com/office/drawing/2014/main" id="{49CA798A-B75F-4EA7-845C-63D4DFA9FB40}"/>
              </a:ext>
            </a:extLst>
          </p:cNvPr>
          <p:cNvSpPr txBox="1"/>
          <p:nvPr/>
        </p:nvSpPr>
        <p:spPr>
          <a:xfrm>
            <a:off x="6507191" y="3797058"/>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200"/>
              <a:t>Mariana Frenk-Westheim</a:t>
            </a:r>
            <a:endParaRPr lang="es-ES"/>
          </a:p>
          <a:p>
            <a:pPr algn="ctr"/>
            <a:r>
              <a:rPr lang="es-ES" sz="1200">
                <a:cs typeface="Calibri"/>
              </a:rPr>
              <a:t>Übersetzerin (Ehefrau von Paul)</a:t>
            </a:r>
          </a:p>
          <a:p>
            <a:pPr algn="ctr"/>
            <a:r>
              <a:rPr lang="es-ES" sz="1200">
                <a:cs typeface="Calibri"/>
              </a:rPr>
              <a:t>Jüdisch</a:t>
            </a:r>
          </a:p>
        </p:txBody>
      </p:sp>
      <p:pic>
        <p:nvPicPr>
          <p:cNvPr id="19" name="Imagen 19">
            <a:extLst>
              <a:ext uri="{FF2B5EF4-FFF2-40B4-BE49-F238E27FC236}">
                <a16:creationId xmlns:a16="http://schemas.microsoft.com/office/drawing/2014/main" id="{4D542CC2-6CA4-4D86-98D2-D8EECB14DD06}"/>
              </a:ext>
            </a:extLst>
          </p:cNvPr>
          <p:cNvPicPr>
            <a:picLocks noChangeAspect="1"/>
          </p:cNvPicPr>
          <p:nvPr/>
        </p:nvPicPr>
        <p:blipFill>
          <a:blip r:embed="rId6"/>
          <a:stretch>
            <a:fillRect/>
          </a:stretch>
        </p:blipFill>
        <p:spPr>
          <a:xfrm>
            <a:off x="9154513" y="1280304"/>
            <a:ext cx="1776143" cy="2442714"/>
          </a:xfrm>
          <a:prstGeom prst="rect">
            <a:avLst/>
          </a:prstGeom>
        </p:spPr>
      </p:pic>
      <p:sp>
        <p:nvSpPr>
          <p:cNvPr id="21" name="CuadroTexto 20">
            <a:extLst>
              <a:ext uri="{FF2B5EF4-FFF2-40B4-BE49-F238E27FC236}">
                <a16:creationId xmlns:a16="http://schemas.microsoft.com/office/drawing/2014/main" id="{8E8275AF-3773-460A-9698-EE7AC28A038E}"/>
              </a:ext>
            </a:extLst>
          </p:cNvPr>
          <p:cNvSpPr txBox="1"/>
          <p:nvPr/>
        </p:nvSpPr>
        <p:spPr>
          <a:xfrm>
            <a:off x="8678172" y="3797058"/>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200"/>
              <a:t>Franz</a:t>
            </a:r>
            <a:r>
              <a:rPr lang="es-ES" sz="1200">
                <a:cs typeface="Calibri"/>
              </a:rPr>
              <a:t> Feuchtwanger</a:t>
            </a:r>
            <a:endParaRPr lang="es-ES"/>
          </a:p>
          <a:p>
            <a:pPr algn="ctr"/>
            <a:r>
              <a:rPr lang="es-ES" sz="1200">
                <a:cs typeface="Calibri"/>
              </a:rPr>
              <a:t>Kunstsammler</a:t>
            </a:r>
            <a:endParaRPr lang="es-ES"/>
          </a:p>
          <a:p>
            <a:pPr algn="ctr"/>
            <a:r>
              <a:rPr lang="es-ES" sz="1200">
                <a:cs typeface="Calibri"/>
              </a:rPr>
              <a:t>Kommunist</a:t>
            </a:r>
          </a:p>
        </p:txBody>
      </p:sp>
      <p:sp>
        <p:nvSpPr>
          <p:cNvPr id="22" name="CuadroTexto 21">
            <a:extLst>
              <a:ext uri="{FF2B5EF4-FFF2-40B4-BE49-F238E27FC236}">
                <a16:creationId xmlns:a16="http://schemas.microsoft.com/office/drawing/2014/main" id="{343D840C-BCD6-41D9-9FDE-CDE91201F1E1}"/>
              </a:ext>
            </a:extLst>
          </p:cNvPr>
          <p:cNvSpPr txBox="1"/>
          <p:nvPr/>
        </p:nvSpPr>
        <p:spPr>
          <a:xfrm>
            <a:off x="454325" y="4961626"/>
            <a:ext cx="114415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a:latin typeface="Roboto"/>
                <a:ea typeface="Roboto"/>
                <a:cs typeface="Roboto"/>
              </a:rPr>
              <a:t>Ausserdem die Schriftstellerin Anna Seghers, die Schauspielerin Steffie Spira, der Musiker Hanns Eisler, der Politiker Paul Merker, der Schriftsteller Gustav Regler und der Journalist und Politiker Alexander Abusch</a:t>
            </a:r>
            <a:r>
              <a:rPr lang="es-ES">
                <a:latin typeface="Roboto"/>
                <a:cs typeface="Calibri"/>
              </a:rPr>
              <a:t>. </a:t>
            </a:r>
            <a:endParaRPr lang="es-ES">
              <a:cs typeface="Calibri"/>
            </a:endParaRPr>
          </a:p>
        </p:txBody>
      </p:sp>
    </p:spTree>
    <p:extLst>
      <p:ext uri="{BB962C8B-B14F-4D97-AF65-F5344CB8AC3E}">
        <p14:creationId xmlns:p14="http://schemas.microsoft.com/office/powerpoint/2010/main" val="792089598"/>
      </p:ext>
    </p:extLst>
  </p:cSld>
  <p:clrMapOvr>
    <a:masterClrMapping/>
  </p:clrMapOvr>
  <mc:AlternateContent xmlns:mc="http://schemas.openxmlformats.org/markup-compatibility/2006">
    <mc:Choice xmlns:p14="http://schemas.microsoft.com/office/powerpoint/2010/main" Requires="p14">
      <p:transition spd="slow" p14:dur="2000" advTm="13798"/>
    </mc:Choice>
    <mc:Fallback>
      <p:transition spd="slow" advTm="13798"/>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066B147-EB32-426B-8788-1F28923207C4}"/>
              </a:ext>
            </a:extLst>
          </p:cNvPr>
          <p:cNvSpPr txBox="1"/>
          <p:nvPr/>
        </p:nvSpPr>
        <p:spPr>
          <a:xfrm>
            <a:off x="4350588" y="1050985"/>
            <a:ext cx="7516483" cy="59093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 dirty="0"/>
              <a:t>Dass Mexiko trotz seines internationalen Prestiges </a:t>
            </a:r>
            <a:r>
              <a:rPr lang="de" dirty="0" smtClean="0"/>
              <a:t>nur wenige jüdische </a:t>
            </a:r>
            <a:r>
              <a:rPr lang="de" dirty="0"/>
              <a:t>Flüchtlinge aufnahm, kann man auf verschiedene Ursachen zurückführen. </a:t>
            </a:r>
            <a:endParaRPr lang="es-ES" dirty="0">
              <a:cs typeface="Calibri"/>
            </a:endParaRPr>
          </a:p>
          <a:p>
            <a:endParaRPr lang="de" dirty="0">
              <a:cs typeface="Calibri"/>
            </a:endParaRPr>
          </a:p>
          <a:p>
            <a:r>
              <a:rPr lang="de" dirty="0"/>
              <a:t>1.- 1937 hatte Präsident Cardenas die mexikanische Erdölproduktion verstaatlicht, was zu einem Kaufboykott seitens der Alliierten (USA und Großbritannien) führte,  </a:t>
            </a:r>
            <a:r>
              <a:rPr lang="de" dirty="0" smtClean="0"/>
              <a:t>wodurch </a:t>
            </a:r>
            <a:r>
              <a:rPr lang="de" dirty="0"/>
              <a:t>dem Land </a:t>
            </a:r>
            <a:r>
              <a:rPr lang="de" dirty="0" smtClean="0"/>
              <a:t>nichts </a:t>
            </a:r>
            <a:r>
              <a:rPr lang="de" dirty="0"/>
              <a:t>anderes übrig blieb, als das Erdöl an Deutschland zu verkaufen (1939 bereits 2/3 der Produktion). Mit solch einem Kunden wollte man sich natürlich nicht verwerfen. </a:t>
            </a:r>
            <a:endParaRPr lang="es-ES" dirty="0">
              <a:cs typeface="Calibri"/>
            </a:endParaRPr>
          </a:p>
          <a:p>
            <a:endParaRPr lang="de" dirty="0">
              <a:cs typeface="Calibri"/>
            </a:endParaRPr>
          </a:p>
          <a:p>
            <a:r>
              <a:rPr lang="de" dirty="0"/>
              <a:t>2.- </a:t>
            </a:r>
            <a:r>
              <a:rPr lang="de" dirty="0" smtClean="0"/>
              <a:t>Indem </a:t>
            </a:r>
            <a:r>
              <a:rPr lang="de" dirty="0"/>
              <a:t>man ab 1928 ziemlich eindeutig die Definitionen von </a:t>
            </a:r>
            <a:r>
              <a:rPr lang="de" dirty="0" smtClean="0"/>
              <a:t>was </a:t>
            </a:r>
            <a:r>
              <a:rPr lang="de" dirty="0"/>
              <a:t>Auswanderer und </a:t>
            </a:r>
            <a:r>
              <a:rPr lang="de" dirty="0" smtClean="0"/>
              <a:t>was Flüchtlinge sind</a:t>
            </a:r>
            <a:r>
              <a:rPr lang="de" dirty="0"/>
              <a:t>, verdrehte, fielen die deutschen Juden unter die erste Definition, die </a:t>
            </a:r>
            <a:r>
              <a:rPr lang="de" dirty="0" smtClean="0"/>
              <a:t>ihrerseits</a:t>
            </a:r>
            <a:r>
              <a:rPr lang="de" dirty="0" smtClean="0"/>
              <a:t> </a:t>
            </a:r>
            <a:r>
              <a:rPr lang="de" dirty="0"/>
              <a:t>mit einer Assimilationspolitik verknüpft war. Eine Assimilation, die </a:t>
            </a:r>
            <a:r>
              <a:rPr lang="de" dirty="0" smtClean="0"/>
              <a:t>man den Juden nicht zutraute</a:t>
            </a:r>
            <a:r>
              <a:rPr lang="de" dirty="0" smtClean="0"/>
              <a:t>, </a:t>
            </a:r>
            <a:r>
              <a:rPr lang="de" dirty="0"/>
              <a:t>wodurch sie in Mexiko nicht willkommen waren. Diese Politik traf aber nicht nur </a:t>
            </a:r>
            <a:r>
              <a:rPr lang="de" dirty="0" smtClean="0"/>
              <a:t>jüdische, </a:t>
            </a:r>
            <a:r>
              <a:rPr lang="de" dirty="0"/>
              <a:t>sondern alle </a:t>
            </a:r>
            <a:r>
              <a:rPr lang="de" dirty="0" smtClean="0"/>
              <a:t>Migranten, die aus </a:t>
            </a:r>
            <a:r>
              <a:rPr lang="de" dirty="0"/>
              <a:t>slawischen, asiatischen und afrikanischen Völkern </a:t>
            </a:r>
            <a:r>
              <a:rPr lang="de" dirty="0" smtClean="0"/>
              <a:t>stammten.</a:t>
            </a:r>
            <a:r>
              <a:rPr lang="de" dirty="0">
                <a:cs typeface="Calibri"/>
              </a:rPr>
              <a:t> </a:t>
            </a:r>
            <a:endParaRPr lang="es-ES" dirty="0">
              <a:cs typeface="Calibri"/>
            </a:endParaRPr>
          </a:p>
          <a:p>
            <a:endParaRPr lang="de" dirty="0">
              <a:cs typeface="Calibri"/>
            </a:endParaRPr>
          </a:p>
          <a:p>
            <a:r>
              <a:rPr lang="de" dirty="0">
                <a:cs typeface="Calibri"/>
              </a:rPr>
              <a:t>Obwohl es nicht offen zugegeben wird, trifft das Assimilationskriterium mehr oder weniger noch heute zu. Willkommen sind nur politische Flüchtlinge aus Lateinamerika. </a:t>
            </a:r>
          </a:p>
          <a:p>
            <a:pPr algn="ctr"/>
            <a:endParaRPr lang="es-ES" dirty="0">
              <a:cs typeface="Calibri"/>
            </a:endParaRPr>
          </a:p>
        </p:txBody>
      </p:sp>
      <p:pic>
        <p:nvPicPr>
          <p:cNvPr id="3" name="Imagen 4" descr="Imagen que contiene persona, foto, personas, grupo&#10;&#10;Descripción generada con confianza muy alta">
            <a:extLst>
              <a:ext uri="{FF2B5EF4-FFF2-40B4-BE49-F238E27FC236}">
                <a16:creationId xmlns:a16="http://schemas.microsoft.com/office/drawing/2014/main" id="{741FA54D-264A-4B9B-B01C-3BD90C4AC74F}"/>
              </a:ext>
            </a:extLst>
          </p:cNvPr>
          <p:cNvPicPr>
            <a:picLocks noChangeAspect="1"/>
          </p:cNvPicPr>
          <p:nvPr/>
        </p:nvPicPr>
        <p:blipFill>
          <a:blip r:embed="rId2"/>
          <a:stretch>
            <a:fillRect/>
          </a:stretch>
        </p:blipFill>
        <p:spPr>
          <a:xfrm>
            <a:off x="906672" y="1776053"/>
            <a:ext cx="3031825" cy="2773931"/>
          </a:xfrm>
          <a:prstGeom prst="rect">
            <a:avLst/>
          </a:prstGeom>
        </p:spPr>
      </p:pic>
      <p:sp>
        <p:nvSpPr>
          <p:cNvPr id="8" name="Marcador de contenido 7">
            <a:extLst>
              <a:ext uri="{FF2B5EF4-FFF2-40B4-BE49-F238E27FC236}">
                <a16:creationId xmlns:a16="http://schemas.microsoft.com/office/drawing/2014/main" id="{A594D6AF-4304-44FA-B637-480074F16F7A}"/>
              </a:ext>
            </a:extLst>
          </p:cNvPr>
          <p:cNvSpPr>
            <a:spLocks noGrp="1"/>
          </p:cNvSpPr>
          <p:nvPr>
            <p:ph idx="1"/>
          </p:nvPr>
        </p:nvSpPr>
        <p:spPr>
          <a:xfrm>
            <a:off x="823823" y="589172"/>
            <a:ext cx="4413195" cy="727010"/>
          </a:xfrm>
        </p:spPr>
        <p:txBody>
          <a:bodyPr vert="horz" lIns="91440" tIns="45720" rIns="91440" bIns="45720" rtlCol="0" anchor="t">
            <a:normAutofit/>
          </a:bodyPr>
          <a:lstStyle/>
          <a:p>
            <a:pPr marL="0" indent="0">
              <a:buNone/>
            </a:pPr>
            <a:r>
              <a:rPr lang="es-ES" b="1" dirty="0" err="1">
                <a:solidFill>
                  <a:schemeClr val="accent6"/>
                </a:solidFill>
                <a:cs typeface="Calibri"/>
              </a:rPr>
              <a:t>Flüchtlingpolitik</a:t>
            </a:r>
            <a:r>
              <a:rPr lang="es-ES" b="1" dirty="0">
                <a:solidFill>
                  <a:schemeClr val="accent6"/>
                </a:solidFill>
                <a:cs typeface="Calibri"/>
              </a:rPr>
              <a:t> in </a:t>
            </a:r>
            <a:r>
              <a:rPr lang="es-ES" b="1" dirty="0" err="1">
                <a:solidFill>
                  <a:schemeClr val="accent6"/>
                </a:solidFill>
                <a:cs typeface="Calibri"/>
              </a:rPr>
              <a:t>Mexiko</a:t>
            </a:r>
            <a:endParaRPr lang="es-ES" b="1" dirty="0">
              <a:solidFill>
                <a:schemeClr val="accent6"/>
              </a:solidFill>
              <a:cs typeface="Calibri"/>
            </a:endParaRPr>
          </a:p>
        </p:txBody>
      </p:sp>
      <p:sp>
        <p:nvSpPr>
          <p:cNvPr id="9" name="CuadroTexto 8">
            <a:extLst>
              <a:ext uri="{FF2B5EF4-FFF2-40B4-BE49-F238E27FC236}">
                <a16:creationId xmlns:a16="http://schemas.microsoft.com/office/drawing/2014/main" id="{41C0C25E-A93B-4367-BE81-CD9C587F476D}"/>
              </a:ext>
            </a:extLst>
          </p:cNvPr>
          <p:cNvSpPr txBox="1"/>
          <p:nvPr/>
        </p:nvSpPr>
        <p:spPr>
          <a:xfrm>
            <a:off x="986287" y="4602192"/>
            <a:ext cx="2743200"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200" dirty="0" err="1"/>
              <a:t>Präsident</a:t>
            </a:r>
            <a:r>
              <a:rPr lang="es-ES" sz="1200" dirty="0">
                <a:cs typeface="Calibri"/>
              </a:rPr>
              <a:t> </a:t>
            </a:r>
            <a:r>
              <a:rPr lang="es-ES" sz="1200" dirty="0" err="1">
                <a:cs typeface="Calibri"/>
              </a:rPr>
              <a:t>Cardenas</a:t>
            </a:r>
            <a:r>
              <a:rPr lang="es-ES" sz="1200" dirty="0">
                <a:cs typeface="Calibri"/>
              </a:rPr>
              <a:t> </a:t>
            </a:r>
            <a:r>
              <a:rPr lang="es-ES" sz="1200" dirty="0" err="1">
                <a:cs typeface="Calibri"/>
              </a:rPr>
              <a:t>bei</a:t>
            </a:r>
            <a:r>
              <a:rPr lang="es-ES" sz="1200" dirty="0">
                <a:cs typeface="Calibri"/>
              </a:rPr>
              <a:t> der </a:t>
            </a:r>
            <a:r>
              <a:rPr lang="es-ES" sz="1200" dirty="0" err="1" smtClean="0">
                <a:cs typeface="Calibri"/>
              </a:rPr>
              <a:t>Verkündigung</a:t>
            </a:r>
            <a:r>
              <a:rPr lang="es-ES" sz="1200" dirty="0" smtClean="0">
                <a:cs typeface="Calibri"/>
              </a:rPr>
              <a:t> </a:t>
            </a:r>
            <a:r>
              <a:rPr lang="es-ES" sz="1200" dirty="0">
                <a:cs typeface="Calibri"/>
              </a:rPr>
              <a:t>der </a:t>
            </a:r>
            <a:r>
              <a:rPr lang="es-ES" sz="1200" dirty="0" err="1">
                <a:cs typeface="Calibri"/>
              </a:rPr>
              <a:t>Erdölverstaatlichung</a:t>
            </a:r>
            <a:endParaRPr lang="es-ES" sz="1200" dirty="0">
              <a:cs typeface="Calibri"/>
            </a:endParaRPr>
          </a:p>
        </p:txBody>
      </p:sp>
    </p:spTree>
    <p:extLst>
      <p:ext uri="{BB962C8B-B14F-4D97-AF65-F5344CB8AC3E}">
        <p14:creationId xmlns:p14="http://schemas.microsoft.com/office/powerpoint/2010/main" val="2746385929"/>
      </p:ext>
    </p:extLst>
  </p:cSld>
  <p:clrMapOvr>
    <a:masterClrMapping/>
  </p:clrMapOvr>
  <mc:AlternateContent xmlns:mc="http://schemas.openxmlformats.org/markup-compatibility/2006">
    <mc:Choice xmlns:p14="http://schemas.microsoft.com/office/powerpoint/2010/main" Requires="p14">
      <p:transition spd="slow" p14:dur="2000" advTm="69626"/>
    </mc:Choice>
    <mc:Fallback>
      <p:transition spd="slow" advTm="69626"/>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A947D74-7A9F-4720-9781-DD7ADDDB5577}"/>
              </a:ext>
            </a:extLst>
          </p:cNvPr>
          <p:cNvSpPr txBox="1"/>
          <p:nvPr/>
        </p:nvSpPr>
        <p:spPr>
          <a:xfrm>
            <a:off x="511834" y="605287"/>
            <a:ext cx="5949350"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4800" b="1">
                <a:solidFill>
                  <a:schemeClr val="accent6"/>
                </a:solidFill>
              </a:rPr>
              <a:t>Die</a:t>
            </a:r>
            <a:r>
              <a:rPr lang="es-ES" sz="4800" b="1">
                <a:solidFill>
                  <a:schemeClr val="accent6"/>
                </a:solidFill>
                <a:cs typeface="Calibri"/>
              </a:rPr>
              <a:t> </a:t>
            </a:r>
            <a:r>
              <a:rPr lang="es-ES" sz="4800" b="1" err="1">
                <a:solidFill>
                  <a:schemeClr val="accent6"/>
                </a:solidFill>
                <a:cs typeface="Calibri"/>
              </a:rPr>
              <a:t>Évian</a:t>
            </a:r>
            <a:r>
              <a:rPr lang="es-ES" sz="4800" b="1">
                <a:solidFill>
                  <a:schemeClr val="accent6"/>
                </a:solidFill>
                <a:cs typeface="Calibri"/>
              </a:rPr>
              <a:t> </a:t>
            </a:r>
            <a:r>
              <a:rPr lang="es-ES" sz="4800" b="1" err="1">
                <a:solidFill>
                  <a:schemeClr val="accent6"/>
                </a:solidFill>
                <a:cs typeface="Calibri"/>
              </a:rPr>
              <a:t>Konferenz</a:t>
            </a:r>
            <a:endParaRPr lang="es-ES" sz="4800" b="1">
              <a:solidFill>
                <a:schemeClr val="accent6"/>
              </a:solidFill>
              <a:cs typeface="Calibri"/>
            </a:endParaRPr>
          </a:p>
        </p:txBody>
      </p:sp>
      <p:sp>
        <p:nvSpPr>
          <p:cNvPr id="5" name="Marcador de contenido 4">
            <a:extLst>
              <a:ext uri="{FF2B5EF4-FFF2-40B4-BE49-F238E27FC236}">
                <a16:creationId xmlns:a16="http://schemas.microsoft.com/office/drawing/2014/main" id="{A1AED02D-3D61-4382-A14E-716559474302}"/>
              </a:ext>
            </a:extLst>
          </p:cNvPr>
          <p:cNvSpPr>
            <a:spLocks noGrp="1"/>
          </p:cNvSpPr>
          <p:nvPr>
            <p:ph idx="1"/>
          </p:nvPr>
        </p:nvSpPr>
        <p:spPr>
          <a:xfrm>
            <a:off x="852577" y="1437436"/>
            <a:ext cx="10515600" cy="3042999"/>
          </a:xfrm>
        </p:spPr>
        <p:txBody>
          <a:bodyPr vert="horz" lIns="91440" tIns="45720" rIns="91440" bIns="45720" rtlCol="0" anchor="t">
            <a:normAutofit fontScale="77500" lnSpcReduction="20000"/>
          </a:bodyPr>
          <a:lstStyle/>
          <a:p>
            <a:pPr marL="0" indent="0" algn="just">
              <a:buNone/>
            </a:pPr>
            <a:r>
              <a:rPr lang="es-ES" sz="2400" dirty="0" err="1">
                <a:cs typeface="Calibri"/>
              </a:rPr>
              <a:t>Auf</a:t>
            </a:r>
            <a:r>
              <a:rPr lang="es-ES" sz="2400" dirty="0">
                <a:cs typeface="Calibri"/>
              </a:rPr>
              <a:t> der </a:t>
            </a:r>
            <a:r>
              <a:rPr lang="es-ES" sz="2400" dirty="0" err="1">
                <a:cs typeface="Calibri"/>
              </a:rPr>
              <a:t>Konferenz</a:t>
            </a:r>
            <a:r>
              <a:rPr lang="es-ES" sz="2400" dirty="0">
                <a:cs typeface="Calibri"/>
              </a:rPr>
              <a:t> von </a:t>
            </a:r>
            <a:r>
              <a:rPr lang="es-ES" sz="2400" dirty="0" err="1">
                <a:cs typeface="Calibri"/>
              </a:rPr>
              <a:t>Évian</a:t>
            </a:r>
            <a:r>
              <a:rPr lang="es-ES" sz="2400" dirty="0">
                <a:cs typeface="Calibri"/>
              </a:rPr>
              <a:t> (</a:t>
            </a:r>
            <a:r>
              <a:rPr lang="es-ES" sz="2400" i="1" dirty="0" err="1">
                <a:cs typeface="Calibri"/>
              </a:rPr>
              <a:t>Bild</a:t>
            </a:r>
            <a:r>
              <a:rPr lang="es-ES" sz="2400" i="1" dirty="0">
                <a:cs typeface="Calibri"/>
              </a:rPr>
              <a:t> unten </a:t>
            </a:r>
            <a:r>
              <a:rPr lang="es-ES" sz="2400" i="1" dirty="0" err="1">
                <a:cs typeface="Calibri"/>
              </a:rPr>
              <a:t>mitte</a:t>
            </a:r>
            <a:r>
              <a:rPr lang="es-ES" sz="2400" dirty="0">
                <a:cs typeface="Calibri"/>
              </a:rPr>
              <a:t>), die </a:t>
            </a:r>
            <a:r>
              <a:rPr lang="es-ES" sz="2400" dirty="0" err="1">
                <a:cs typeface="Calibri"/>
              </a:rPr>
              <a:t>vom</a:t>
            </a:r>
            <a:r>
              <a:rPr lang="es-ES" sz="2400" dirty="0">
                <a:cs typeface="Calibri"/>
              </a:rPr>
              <a:t> 6. bis 15. </a:t>
            </a:r>
            <a:r>
              <a:rPr lang="es-ES" sz="2400" dirty="0" err="1">
                <a:cs typeface="Calibri"/>
              </a:rPr>
              <a:t>Juli</a:t>
            </a:r>
            <a:r>
              <a:rPr lang="es-ES" sz="2400" dirty="0">
                <a:cs typeface="Calibri"/>
              </a:rPr>
              <a:t> 1938 </a:t>
            </a:r>
            <a:r>
              <a:rPr lang="es-ES" sz="2400" dirty="0" err="1">
                <a:cs typeface="Calibri"/>
              </a:rPr>
              <a:t>auf</a:t>
            </a:r>
            <a:r>
              <a:rPr lang="es-ES" sz="2400" dirty="0">
                <a:cs typeface="Calibri"/>
              </a:rPr>
              <a:t> </a:t>
            </a:r>
            <a:r>
              <a:rPr lang="es-ES" sz="2400" dirty="0" err="1">
                <a:cs typeface="Calibri"/>
              </a:rPr>
              <a:t>Initiative</a:t>
            </a:r>
            <a:r>
              <a:rPr lang="es-ES" sz="2400" dirty="0">
                <a:cs typeface="Calibri"/>
              </a:rPr>
              <a:t> des US-</a:t>
            </a:r>
            <a:r>
              <a:rPr lang="es-ES" sz="2400" dirty="0" err="1">
                <a:cs typeface="Calibri"/>
              </a:rPr>
              <a:t>Präsidenten</a:t>
            </a:r>
            <a:r>
              <a:rPr lang="es-ES" sz="2400" dirty="0">
                <a:cs typeface="Calibri"/>
              </a:rPr>
              <a:t> Franklin D. Roosevelt </a:t>
            </a:r>
            <a:r>
              <a:rPr lang="es-ES" sz="2400" dirty="0" err="1">
                <a:cs typeface="Calibri"/>
              </a:rPr>
              <a:t>zusammenkam</a:t>
            </a:r>
            <a:r>
              <a:rPr lang="es-ES" sz="2400" dirty="0">
                <a:cs typeface="Calibri"/>
              </a:rPr>
              <a:t>, </a:t>
            </a:r>
            <a:r>
              <a:rPr lang="es-ES" sz="2400" dirty="0" err="1">
                <a:cs typeface="Calibri"/>
              </a:rPr>
              <a:t>berieten</a:t>
            </a:r>
            <a:r>
              <a:rPr lang="es-ES" sz="2400" dirty="0">
                <a:cs typeface="Calibri"/>
              </a:rPr>
              <a:t> die </a:t>
            </a:r>
            <a:r>
              <a:rPr lang="es-ES" sz="2400" dirty="0" err="1">
                <a:cs typeface="Calibri"/>
              </a:rPr>
              <a:t>Vertreter</a:t>
            </a:r>
            <a:r>
              <a:rPr lang="es-ES" sz="2400" dirty="0">
                <a:cs typeface="Calibri"/>
              </a:rPr>
              <a:t> von 32 </a:t>
            </a:r>
            <a:r>
              <a:rPr lang="es-ES" sz="2400" dirty="0" err="1">
                <a:cs typeface="Calibri"/>
              </a:rPr>
              <a:t>Staaten</a:t>
            </a:r>
            <a:r>
              <a:rPr lang="es-ES" sz="2400" dirty="0">
                <a:cs typeface="Calibri"/>
              </a:rPr>
              <a:t> </a:t>
            </a:r>
            <a:r>
              <a:rPr lang="es-ES" sz="2400" dirty="0" err="1">
                <a:cs typeface="Calibri"/>
              </a:rPr>
              <a:t>und</a:t>
            </a:r>
            <a:r>
              <a:rPr lang="es-ES" sz="2400" dirty="0">
                <a:cs typeface="Calibri"/>
              </a:rPr>
              <a:t> 24 </a:t>
            </a:r>
            <a:r>
              <a:rPr lang="es-ES" sz="2400" dirty="0" err="1">
                <a:cs typeface="Calibri"/>
              </a:rPr>
              <a:t>Hilfsorganisationen</a:t>
            </a:r>
            <a:r>
              <a:rPr lang="es-ES" sz="2400" dirty="0">
                <a:cs typeface="Calibri"/>
              </a:rPr>
              <a:t> </a:t>
            </a:r>
            <a:r>
              <a:rPr lang="es-ES" sz="2400" dirty="0" err="1">
                <a:cs typeface="Calibri"/>
              </a:rPr>
              <a:t>über</a:t>
            </a:r>
            <a:r>
              <a:rPr lang="es-ES" sz="2400" dirty="0">
                <a:cs typeface="Calibri"/>
              </a:rPr>
              <a:t> das </a:t>
            </a:r>
            <a:r>
              <a:rPr lang="es-ES" sz="2400" dirty="0" err="1">
                <a:cs typeface="Calibri"/>
              </a:rPr>
              <a:t>Problem</a:t>
            </a:r>
            <a:r>
              <a:rPr lang="es-ES" sz="2400" dirty="0">
                <a:cs typeface="Calibri"/>
              </a:rPr>
              <a:t> der </a:t>
            </a:r>
            <a:r>
              <a:rPr lang="es-ES" sz="2400" dirty="0" err="1">
                <a:cs typeface="Calibri"/>
              </a:rPr>
              <a:t>rapide</a:t>
            </a:r>
            <a:r>
              <a:rPr lang="es-ES" sz="2400" dirty="0">
                <a:cs typeface="Calibri"/>
              </a:rPr>
              <a:t> </a:t>
            </a:r>
            <a:r>
              <a:rPr lang="es-ES" sz="2400" dirty="0" err="1">
                <a:cs typeface="Calibri"/>
              </a:rPr>
              <a:t>ansteigenden</a:t>
            </a:r>
            <a:r>
              <a:rPr lang="es-ES" sz="2400" dirty="0">
                <a:cs typeface="Calibri"/>
              </a:rPr>
              <a:t> </a:t>
            </a:r>
            <a:r>
              <a:rPr lang="es-ES" sz="2400" dirty="0" err="1">
                <a:cs typeface="Calibri"/>
              </a:rPr>
              <a:t>Flüchtlingszahlen</a:t>
            </a:r>
            <a:r>
              <a:rPr lang="es-ES" sz="2400" dirty="0">
                <a:cs typeface="Calibri"/>
              </a:rPr>
              <a:t> von </a:t>
            </a:r>
            <a:r>
              <a:rPr lang="es-ES" sz="2400" dirty="0" err="1">
                <a:cs typeface="Calibri"/>
              </a:rPr>
              <a:t>Juden</a:t>
            </a:r>
            <a:r>
              <a:rPr lang="es-ES" sz="2400" dirty="0">
                <a:cs typeface="Calibri"/>
              </a:rPr>
              <a:t> </a:t>
            </a:r>
            <a:r>
              <a:rPr lang="es-ES" sz="2400" dirty="0" err="1">
                <a:cs typeface="Calibri"/>
              </a:rPr>
              <a:t>aus</a:t>
            </a:r>
            <a:r>
              <a:rPr lang="es-ES" sz="2400" dirty="0">
                <a:cs typeface="Calibri"/>
              </a:rPr>
              <a:t> </a:t>
            </a:r>
            <a:r>
              <a:rPr lang="es-ES" sz="2400" dirty="0" err="1">
                <a:cs typeface="Calibri"/>
              </a:rPr>
              <a:t>Deutschland</a:t>
            </a:r>
            <a:r>
              <a:rPr lang="es-ES" sz="2400" dirty="0">
                <a:cs typeface="Calibri"/>
              </a:rPr>
              <a:t> </a:t>
            </a:r>
            <a:r>
              <a:rPr lang="es-ES" sz="2400" dirty="0" err="1">
                <a:cs typeface="Calibri"/>
              </a:rPr>
              <a:t>und</a:t>
            </a:r>
            <a:r>
              <a:rPr lang="es-ES" sz="2400" dirty="0">
                <a:cs typeface="Calibri"/>
              </a:rPr>
              <a:t> </a:t>
            </a:r>
            <a:r>
              <a:rPr lang="es-ES" sz="2400" dirty="0" err="1">
                <a:cs typeface="Calibri"/>
              </a:rPr>
              <a:t>Österreich</a:t>
            </a:r>
            <a:r>
              <a:rPr lang="es-ES" sz="2400" dirty="0">
                <a:cs typeface="Calibri"/>
              </a:rPr>
              <a:t>.</a:t>
            </a:r>
            <a:endParaRPr lang="en-US" dirty="0"/>
          </a:p>
          <a:p>
            <a:pPr marL="0" indent="0" algn="just">
              <a:buNone/>
            </a:pPr>
            <a:r>
              <a:rPr lang="es-ES" sz="2400" dirty="0" err="1">
                <a:cs typeface="Calibri"/>
              </a:rPr>
              <a:t>Mexiko</a:t>
            </a:r>
            <a:r>
              <a:rPr lang="es-ES" sz="2400" dirty="0">
                <a:cs typeface="Calibri"/>
              </a:rPr>
              <a:t> </a:t>
            </a:r>
            <a:r>
              <a:rPr lang="es-ES" sz="2400" dirty="0" err="1">
                <a:cs typeface="Calibri"/>
              </a:rPr>
              <a:t>hat</a:t>
            </a:r>
            <a:r>
              <a:rPr lang="es-ES" sz="2400" dirty="0">
                <a:cs typeface="Calibri"/>
              </a:rPr>
              <a:t> </a:t>
            </a:r>
            <a:r>
              <a:rPr lang="es-ES" sz="2400" dirty="0" err="1">
                <a:cs typeface="Calibri"/>
              </a:rPr>
              <a:t>an</a:t>
            </a:r>
            <a:r>
              <a:rPr lang="es-ES" sz="2400" dirty="0">
                <a:cs typeface="Calibri"/>
              </a:rPr>
              <a:t> </a:t>
            </a:r>
            <a:r>
              <a:rPr lang="es-ES" sz="2400" dirty="0" err="1">
                <a:cs typeface="Calibri"/>
              </a:rPr>
              <a:t>dieser</a:t>
            </a:r>
            <a:r>
              <a:rPr lang="es-ES" sz="2400" dirty="0">
                <a:cs typeface="Calibri"/>
              </a:rPr>
              <a:t> </a:t>
            </a:r>
            <a:r>
              <a:rPr lang="es-ES" sz="2400" dirty="0" err="1">
                <a:cs typeface="Calibri"/>
              </a:rPr>
              <a:t>Konferenz</a:t>
            </a:r>
            <a:r>
              <a:rPr lang="es-ES" sz="2400" dirty="0">
                <a:cs typeface="Calibri"/>
              </a:rPr>
              <a:t> </a:t>
            </a:r>
            <a:r>
              <a:rPr lang="es-ES" sz="2400" dirty="0" err="1">
                <a:cs typeface="Calibri"/>
              </a:rPr>
              <a:t>teilgenommen</a:t>
            </a:r>
            <a:r>
              <a:rPr lang="es-ES" sz="2400" dirty="0">
                <a:cs typeface="Calibri"/>
              </a:rPr>
              <a:t>, </a:t>
            </a:r>
            <a:r>
              <a:rPr lang="es-ES" sz="2400" dirty="0" err="1">
                <a:cs typeface="Calibri"/>
              </a:rPr>
              <a:t>hat</a:t>
            </a:r>
            <a:r>
              <a:rPr lang="es-ES" sz="2400" dirty="0">
                <a:cs typeface="Calibri"/>
              </a:rPr>
              <a:t> </a:t>
            </a:r>
            <a:r>
              <a:rPr lang="es-ES" sz="2400" dirty="0" err="1">
                <a:cs typeface="Calibri"/>
              </a:rPr>
              <a:t>sich</a:t>
            </a:r>
            <a:r>
              <a:rPr lang="es-ES" sz="2400" dirty="0">
                <a:cs typeface="Calibri"/>
              </a:rPr>
              <a:t> </a:t>
            </a:r>
            <a:r>
              <a:rPr lang="es-ES" sz="2400" dirty="0" err="1">
                <a:cs typeface="Calibri"/>
              </a:rPr>
              <a:t>aber</a:t>
            </a:r>
            <a:r>
              <a:rPr lang="es-ES" sz="2400" dirty="0">
                <a:cs typeface="Calibri"/>
              </a:rPr>
              <a:t> </a:t>
            </a:r>
            <a:r>
              <a:rPr lang="es-ES" sz="2400" dirty="0" err="1">
                <a:cs typeface="Calibri"/>
              </a:rPr>
              <a:t>auf</a:t>
            </a:r>
            <a:r>
              <a:rPr lang="es-ES" sz="2400" dirty="0">
                <a:cs typeface="Calibri"/>
              </a:rPr>
              <a:t> </a:t>
            </a:r>
            <a:r>
              <a:rPr lang="es-ES" sz="2400" dirty="0" err="1">
                <a:cs typeface="Calibri"/>
              </a:rPr>
              <a:t>nichts</a:t>
            </a:r>
            <a:r>
              <a:rPr lang="es-ES" sz="2400" dirty="0">
                <a:cs typeface="Calibri"/>
              </a:rPr>
              <a:t> </a:t>
            </a:r>
            <a:r>
              <a:rPr lang="es-ES" sz="2400" dirty="0" err="1">
                <a:cs typeface="Calibri"/>
              </a:rPr>
              <a:t>Konkretes</a:t>
            </a:r>
            <a:r>
              <a:rPr lang="es-ES" sz="2400" dirty="0">
                <a:cs typeface="Calibri"/>
              </a:rPr>
              <a:t> </a:t>
            </a:r>
            <a:r>
              <a:rPr lang="es-ES" sz="2400" dirty="0" err="1">
                <a:cs typeface="Calibri"/>
              </a:rPr>
              <a:t>hinsichtlich</a:t>
            </a:r>
            <a:r>
              <a:rPr lang="es-ES" sz="2400" dirty="0">
                <a:cs typeface="Calibri"/>
              </a:rPr>
              <a:t> der </a:t>
            </a:r>
            <a:r>
              <a:rPr lang="es-ES" sz="2400" dirty="0" err="1">
                <a:cs typeface="Calibri"/>
              </a:rPr>
              <a:t>Flüchtlingshilfe</a:t>
            </a:r>
            <a:r>
              <a:rPr lang="es-ES" sz="2400" dirty="0">
                <a:cs typeface="Calibri"/>
              </a:rPr>
              <a:t> </a:t>
            </a:r>
            <a:r>
              <a:rPr lang="es-ES" sz="2400" dirty="0" err="1">
                <a:cs typeface="Calibri"/>
              </a:rPr>
              <a:t>bzw</a:t>
            </a:r>
            <a:r>
              <a:rPr lang="es-ES" sz="2400" dirty="0">
                <a:cs typeface="Calibri"/>
              </a:rPr>
              <a:t>. </a:t>
            </a:r>
            <a:r>
              <a:rPr lang="es-ES" sz="2400" dirty="0" err="1">
                <a:cs typeface="Calibri"/>
              </a:rPr>
              <a:t>Aufnahme</a:t>
            </a:r>
            <a:r>
              <a:rPr lang="es-ES" sz="2400" dirty="0">
                <a:cs typeface="Calibri"/>
              </a:rPr>
              <a:t> </a:t>
            </a:r>
            <a:r>
              <a:rPr lang="es-ES" sz="2400" dirty="0" err="1">
                <a:cs typeface="Calibri"/>
              </a:rPr>
              <a:t>festgelegt</a:t>
            </a:r>
            <a:r>
              <a:rPr lang="es-ES" sz="2400" dirty="0">
                <a:cs typeface="Calibri"/>
              </a:rPr>
              <a:t>.</a:t>
            </a:r>
          </a:p>
          <a:p>
            <a:pPr marL="0" indent="0" algn="just">
              <a:buNone/>
            </a:pPr>
            <a:r>
              <a:rPr lang="es-ES" sz="2400" dirty="0">
                <a:cs typeface="Calibri"/>
              </a:rPr>
              <a:t>Die </a:t>
            </a:r>
            <a:r>
              <a:rPr lang="es-ES" sz="2400" dirty="0" err="1">
                <a:cs typeface="Calibri"/>
              </a:rPr>
              <a:t>beiden</a:t>
            </a:r>
            <a:r>
              <a:rPr lang="es-ES" sz="2400" dirty="0">
                <a:cs typeface="Calibri"/>
              </a:rPr>
              <a:t> </a:t>
            </a:r>
            <a:r>
              <a:rPr lang="es-ES" sz="2400" dirty="0" err="1">
                <a:cs typeface="Calibri"/>
              </a:rPr>
              <a:t>mexikanischen</a:t>
            </a:r>
            <a:r>
              <a:rPr lang="es-ES" sz="2400" dirty="0">
                <a:cs typeface="Calibri"/>
              </a:rPr>
              <a:t> </a:t>
            </a:r>
            <a:r>
              <a:rPr lang="es-ES" sz="2400" dirty="0" err="1" smtClean="0">
                <a:cs typeface="Calibri"/>
              </a:rPr>
              <a:t>Repräsentanten</a:t>
            </a:r>
            <a:r>
              <a:rPr lang="es-ES" sz="2400" dirty="0" smtClean="0">
                <a:cs typeface="Calibri"/>
              </a:rPr>
              <a:t> </a:t>
            </a:r>
            <a:r>
              <a:rPr lang="es-ES" sz="2400" dirty="0" err="1">
                <a:cs typeface="Calibri"/>
              </a:rPr>
              <a:t>sind</a:t>
            </a:r>
            <a:r>
              <a:rPr lang="es-ES" sz="2400" dirty="0">
                <a:cs typeface="Calibri"/>
              </a:rPr>
              <a:t> </a:t>
            </a:r>
            <a:r>
              <a:rPr lang="es-ES" sz="2400" dirty="0" err="1">
                <a:cs typeface="Calibri"/>
              </a:rPr>
              <a:t>später</a:t>
            </a:r>
            <a:r>
              <a:rPr lang="es-ES" sz="2400" dirty="0">
                <a:cs typeface="Calibri"/>
              </a:rPr>
              <a:t> in </a:t>
            </a:r>
            <a:r>
              <a:rPr lang="es-ES" sz="2400" dirty="0" err="1">
                <a:cs typeface="Calibri"/>
              </a:rPr>
              <a:t>wichtige</a:t>
            </a:r>
            <a:r>
              <a:rPr lang="es-ES" sz="2400" dirty="0">
                <a:cs typeface="Calibri"/>
              </a:rPr>
              <a:t> </a:t>
            </a:r>
            <a:r>
              <a:rPr lang="es-ES" sz="2400" dirty="0" err="1">
                <a:cs typeface="Calibri"/>
              </a:rPr>
              <a:t>politischen</a:t>
            </a:r>
            <a:r>
              <a:rPr lang="es-ES" sz="2400" dirty="0">
                <a:cs typeface="Calibri"/>
              </a:rPr>
              <a:t> </a:t>
            </a:r>
            <a:r>
              <a:rPr lang="es-ES" sz="2400" dirty="0" err="1">
                <a:cs typeface="Calibri"/>
              </a:rPr>
              <a:t>Positionen</a:t>
            </a:r>
            <a:r>
              <a:rPr lang="es-ES" sz="2400" dirty="0">
                <a:cs typeface="Calibri"/>
              </a:rPr>
              <a:t> </a:t>
            </a:r>
            <a:r>
              <a:rPr lang="es-ES" sz="2400" dirty="0" err="1">
                <a:cs typeface="Calibri"/>
              </a:rPr>
              <a:t>aufgestiegen</a:t>
            </a:r>
            <a:r>
              <a:rPr lang="es-ES" sz="2400" dirty="0">
                <a:cs typeface="Calibri"/>
              </a:rPr>
              <a:t>. </a:t>
            </a:r>
          </a:p>
          <a:p>
            <a:pPr marL="0" indent="0" algn="just">
              <a:buNone/>
            </a:pPr>
            <a:r>
              <a:rPr lang="es-ES" sz="2400" dirty="0">
                <a:cs typeface="Calibri"/>
              </a:rPr>
              <a:t>Primo Villa Michel (</a:t>
            </a:r>
            <a:r>
              <a:rPr lang="es-ES" sz="2400" i="1" dirty="0" err="1">
                <a:cs typeface="Calibri"/>
              </a:rPr>
              <a:t>Bild</a:t>
            </a:r>
            <a:r>
              <a:rPr lang="es-ES" sz="2400" i="1" dirty="0">
                <a:cs typeface="Calibri"/>
              </a:rPr>
              <a:t> unten links</a:t>
            </a:r>
            <a:r>
              <a:rPr lang="es-ES" sz="2400" dirty="0">
                <a:cs typeface="Calibri"/>
              </a:rPr>
              <a:t>)  </a:t>
            </a:r>
            <a:r>
              <a:rPr lang="es-ES" sz="2400" dirty="0" err="1">
                <a:cs typeface="Calibri"/>
              </a:rPr>
              <a:t>ist</a:t>
            </a:r>
            <a:r>
              <a:rPr lang="es-ES" sz="2400" dirty="0">
                <a:cs typeface="Calibri"/>
              </a:rPr>
              <a:t> der </a:t>
            </a:r>
            <a:r>
              <a:rPr lang="es-ES" sz="2400" dirty="0" err="1">
                <a:cs typeface="Calibri"/>
              </a:rPr>
              <a:t>erste</a:t>
            </a:r>
            <a:r>
              <a:rPr lang="es-ES" sz="2400" dirty="0">
                <a:cs typeface="Calibri"/>
              </a:rPr>
              <a:t> </a:t>
            </a:r>
            <a:r>
              <a:rPr lang="es-ES" sz="2400" dirty="0" err="1">
                <a:cs typeface="Calibri"/>
              </a:rPr>
              <a:t>Geschäftsführer</a:t>
            </a:r>
            <a:r>
              <a:rPr lang="es-ES" sz="2400" dirty="0">
                <a:cs typeface="Calibri"/>
              </a:rPr>
              <a:t> der PEMEX (der </a:t>
            </a:r>
            <a:r>
              <a:rPr lang="es-ES" sz="2400" dirty="0" err="1">
                <a:cs typeface="Calibri"/>
              </a:rPr>
              <a:t>neugegrundeten</a:t>
            </a:r>
            <a:r>
              <a:rPr lang="es-ES" sz="2400" dirty="0">
                <a:cs typeface="Calibri"/>
              </a:rPr>
              <a:t> </a:t>
            </a:r>
            <a:r>
              <a:rPr lang="es-ES" sz="2400" dirty="0" err="1">
                <a:cs typeface="Calibri"/>
              </a:rPr>
              <a:t>staatlichen</a:t>
            </a:r>
            <a:r>
              <a:rPr lang="es-ES" sz="2400" dirty="0">
                <a:cs typeface="Calibri"/>
              </a:rPr>
              <a:t> </a:t>
            </a:r>
            <a:r>
              <a:rPr lang="es-ES" sz="2400" dirty="0" err="1">
                <a:cs typeface="Calibri"/>
              </a:rPr>
              <a:t>Erdölgesellschaft</a:t>
            </a:r>
            <a:r>
              <a:rPr lang="es-ES" sz="2400" dirty="0">
                <a:cs typeface="Calibri"/>
              </a:rPr>
              <a:t>) </a:t>
            </a:r>
            <a:r>
              <a:rPr lang="es-ES" sz="2400" dirty="0" err="1">
                <a:cs typeface="Calibri"/>
              </a:rPr>
              <a:t>geworden</a:t>
            </a:r>
            <a:r>
              <a:rPr lang="es-ES" sz="2400" dirty="0">
                <a:cs typeface="Calibri"/>
              </a:rPr>
              <a:t>.</a:t>
            </a:r>
          </a:p>
          <a:p>
            <a:pPr marL="0" indent="0" algn="just">
              <a:buNone/>
            </a:pPr>
            <a:r>
              <a:rPr lang="es-ES" sz="2400" dirty="0">
                <a:cs typeface="Calibri"/>
              </a:rPr>
              <a:t>Manuel Tello </a:t>
            </a:r>
            <a:r>
              <a:rPr lang="es-ES" sz="2400" dirty="0" err="1">
                <a:cs typeface="Calibri"/>
              </a:rPr>
              <a:t>Baurraud</a:t>
            </a:r>
            <a:r>
              <a:rPr lang="es-ES" sz="2400" dirty="0">
                <a:cs typeface="Calibri"/>
              </a:rPr>
              <a:t> (</a:t>
            </a:r>
            <a:r>
              <a:rPr lang="es-ES" sz="2400" i="1" dirty="0" err="1">
                <a:cs typeface="Calibri"/>
              </a:rPr>
              <a:t>Bild</a:t>
            </a:r>
            <a:r>
              <a:rPr lang="es-ES" sz="2400" i="1" dirty="0">
                <a:cs typeface="Calibri"/>
              </a:rPr>
              <a:t> unten </a:t>
            </a:r>
            <a:r>
              <a:rPr lang="es-ES" sz="2400" i="1" dirty="0" err="1">
                <a:cs typeface="Calibri"/>
              </a:rPr>
              <a:t>rechts</a:t>
            </a:r>
            <a:r>
              <a:rPr lang="es-ES" sz="2400" dirty="0">
                <a:cs typeface="Calibri"/>
              </a:rPr>
              <a:t>) </a:t>
            </a:r>
            <a:r>
              <a:rPr lang="es-ES" sz="2400" dirty="0" err="1">
                <a:cs typeface="Calibri"/>
              </a:rPr>
              <a:t>hat</a:t>
            </a:r>
            <a:r>
              <a:rPr lang="es-ES" sz="2400" dirty="0">
                <a:cs typeface="Calibri"/>
              </a:rPr>
              <a:t> </a:t>
            </a:r>
            <a:r>
              <a:rPr lang="es-ES" sz="2400" dirty="0" err="1">
                <a:cs typeface="Calibri"/>
              </a:rPr>
              <a:t>unter</a:t>
            </a:r>
            <a:r>
              <a:rPr lang="es-ES" sz="2400" dirty="0">
                <a:cs typeface="Calibri"/>
              </a:rPr>
              <a:t> </a:t>
            </a:r>
            <a:r>
              <a:rPr lang="es-ES" sz="2400" dirty="0" err="1">
                <a:cs typeface="Calibri"/>
              </a:rPr>
              <a:t>zwei</a:t>
            </a:r>
            <a:r>
              <a:rPr lang="es-ES" sz="2400" dirty="0">
                <a:cs typeface="Calibri"/>
              </a:rPr>
              <a:t> </a:t>
            </a:r>
            <a:r>
              <a:rPr lang="es-ES" sz="2400" dirty="0" err="1">
                <a:cs typeface="Calibri"/>
              </a:rPr>
              <a:t>späteren</a:t>
            </a:r>
            <a:r>
              <a:rPr lang="es-ES" sz="2400" dirty="0">
                <a:cs typeface="Calibri"/>
              </a:rPr>
              <a:t> </a:t>
            </a:r>
            <a:r>
              <a:rPr lang="es-ES" sz="2400" dirty="0" err="1">
                <a:cs typeface="Calibri"/>
              </a:rPr>
              <a:t>Präsidenten</a:t>
            </a:r>
            <a:r>
              <a:rPr lang="es-ES" sz="2400" dirty="0">
                <a:cs typeface="Calibri"/>
              </a:rPr>
              <a:t> </a:t>
            </a:r>
            <a:r>
              <a:rPr lang="es-ES" sz="2400" dirty="0" err="1">
                <a:cs typeface="Calibri"/>
              </a:rPr>
              <a:t>als</a:t>
            </a:r>
            <a:r>
              <a:rPr lang="es-ES" sz="2400" dirty="0">
                <a:cs typeface="Calibri"/>
              </a:rPr>
              <a:t> </a:t>
            </a:r>
            <a:r>
              <a:rPr lang="es-ES" sz="2400" dirty="0" err="1">
                <a:cs typeface="Calibri"/>
              </a:rPr>
              <a:t>Aussenminister</a:t>
            </a:r>
            <a:r>
              <a:rPr lang="es-ES" sz="2400" dirty="0">
                <a:cs typeface="Calibri"/>
              </a:rPr>
              <a:t> </a:t>
            </a:r>
            <a:r>
              <a:rPr lang="es-ES" sz="2400" dirty="0" err="1">
                <a:cs typeface="Calibri"/>
              </a:rPr>
              <a:t>gedient</a:t>
            </a:r>
            <a:r>
              <a:rPr lang="es-ES" sz="2400" dirty="0">
                <a:cs typeface="Calibri"/>
              </a:rPr>
              <a:t>. </a:t>
            </a:r>
          </a:p>
          <a:p>
            <a:pPr>
              <a:buNone/>
            </a:pPr>
            <a:endParaRPr lang="es-ES" sz="1800" dirty="0">
              <a:cs typeface="Calibri"/>
            </a:endParaRPr>
          </a:p>
          <a:p>
            <a:pPr>
              <a:buNone/>
            </a:pPr>
            <a:endParaRPr lang="es-ES" sz="1800" dirty="0">
              <a:cs typeface="Calibri"/>
            </a:endParaRPr>
          </a:p>
        </p:txBody>
      </p:sp>
      <p:pic>
        <p:nvPicPr>
          <p:cNvPr id="4" name="Imagen 5" descr="Imagen que contiene persona, hombre, interior, sentado&#10;&#10;Descripción generada con confianza muy alta">
            <a:extLst>
              <a:ext uri="{FF2B5EF4-FFF2-40B4-BE49-F238E27FC236}">
                <a16:creationId xmlns:a16="http://schemas.microsoft.com/office/drawing/2014/main" id="{6F78B977-27A2-4053-96D8-73AFFC5A7E1C}"/>
              </a:ext>
            </a:extLst>
          </p:cNvPr>
          <p:cNvPicPr>
            <a:picLocks noChangeAspect="1"/>
          </p:cNvPicPr>
          <p:nvPr/>
        </p:nvPicPr>
        <p:blipFill>
          <a:blip r:embed="rId2"/>
          <a:stretch>
            <a:fillRect/>
          </a:stretch>
        </p:blipFill>
        <p:spPr>
          <a:xfrm>
            <a:off x="9401355" y="4651345"/>
            <a:ext cx="1066800" cy="1609725"/>
          </a:xfrm>
          <a:prstGeom prst="rect">
            <a:avLst/>
          </a:prstGeom>
        </p:spPr>
      </p:pic>
      <p:pic>
        <p:nvPicPr>
          <p:cNvPr id="7" name="Imagen 7" descr="Imagen que contiene hombre, persona, foto, negro&#10;&#10;Descripción generada con confianza muy alta">
            <a:extLst>
              <a:ext uri="{FF2B5EF4-FFF2-40B4-BE49-F238E27FC236}">
                <a16:creationId xmlns:a16="http://schemas.microsoft.com/office/drawing/2014/main" id="{54433CDB-5EEA-402F-964D-F681A4AE9675}"/>
              </a:ext>
            </a:extLst>
          </p:cNvPr>
          <p:cNvPicPr>
            <a:picLocks noChangeAspect="1"/>
          </p:cNvPicPr>
          <p:nvPr/>
        </p:nvPicPr>
        <p:blipFill>
          <a:blip r:embed="rId3"/>
          <a:stretch>
            <a:fillRect/>
          </a:stretch>
        </p:blipFill>
        <p:spPr>
          <a:xfrm>
            <a:off x="1438994" y="4572270"/>
            <a:ext cx="1291447" cy="1595348"/>
          </a:xfrm>
          <a:prstGeom prst="rect">
            <a:avLst/>
          </a:prstGeom>
        </p:spPr>
      </p:pic>
      <p:pic>
        <p:nvPicPr>
          <p:cNvPr id="9" name="Imagen 9" descr="Imagen que contiene persona, foto, pose, de pie&#10;&#10;Descripción generada con confianza muy alta">
            <a:extLst>
              <a:ext uri="{FF2B5EF4-FFF2-40B4-BE49-F238E27FC236}">
                <a16:creationId xmlns:a16="http://schemas.microsoft.com/office/drawing/2014/main" id="{10C86864-5174-4B4E-91DC-9E863C19D053}"/>
              </a:ext>
            </a:extLst>
          </p:cNvPr>
          <p:cNvPicPr>
            <a:picLocks noChangeAspect="1"/>
          </p:cNvPicPr>
          <p:nvPr/>
        </p:nvPicPr>
        <p:blipFill>
          <a:blip r:embed="rId4"/>
          <a:stretch>
            <a:fillRect/>
          </a:stretch>
        </p:blipFill>
        <p:spPr>
          <a:xfrm>
            <a:off x="4753155" y="4526795"/>
            <a:ext cx="2743200" cy="1686296"/>
          </a:xfrm>
          <a:prstGeom prst="rect">
            <a:avLst/>
          </a:prstGeom>
        </p:spPr>
      </p:pic>
    </p:spTree>
    <p:extLst>
      <p:ext uri="{BB962C8B-B14F-4D97-AF65-F5344CB8AC3E}">
        <p14:creationId xmlns:p14="http://schemas.microsoft.com/office/powerpoint/2010/main" val="3039561551"/>
      </p:ext>
    </p:extLst>
  </p:cSld>
  <p:clrMapOvr>
    <a:masterClrMapping/>
  </p:clrMapOvr>
  <mc:AlternateContent xmlns:mc="http://schemas.openxmlformats.org/markup-compatibility/2006">
    <mc:Choice xmlns:p14="http://schemas.microsoft.com/office/powerpoint/2010/main" Requires="p14">
      <p:transition spd="slow" p14:dur="2000" advTm="33864"/>
    </mc:Choice>
    <mc:Fallback>
      <p:transition spd="slow" advTm="3386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822011-93E8-41D8-88B2-4C017743F2C4}"/>
              </a:ext>
            </a:extLst>
          </p:cNvPr>
          <p:cNvSpPr txBox="1"/>
          <p:nvPr/>
        </p:nvSpPr>
        <p:spPr>
          <a:xfrm>
            <a:off x="201282" y="123645"/>
            <a:ext cx="5865963" cy="68941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err="1">
                <a:solidFill>
                  <a:schemeClr val="accent6"/>
                </a:solidFill>
              </a:rPr>
              <a:t>Antisemitismus</a:t>
            </a:r>
            <a:r>
              <a:rPr lang="en-US" sz="3200" b="1">
                <a:solidFill>
                  <a:schemeClr val="accent6"/>
                </a:solidFill>
              </a:rPr>
              <a:t> in </a:t>
            </a:r>
            <a:r>
              <a:rPr lang="en-US" sz="3200" b="1" err="1">
                <a:solidFill>
                  <a:schemeClr val="accent6"/>
                </a:solidFill>
              </a:rPr>
              <a:t>Mexiko</a:t>
            </a:r>
            <a:endParaRPr lang="en-US" sz="3200" b="1">
              <a:solidFill>
                <a:schemeClr val="accent6"/>
              </a:solidFill>
              <a:cs typeface="Calibri"/>
            </a:endParaRPr>
          </a:p>
          <a:p>
            <a:endParaRPr lang="en-US" sz="3200" b="1">
              <a:solidFill>
                <a:schemeClr val="accent6"/>
              </a:solidFill>
            </a:endParaRPr>
          </a:p>
          <a:p>
            <a:pPr algn="just"/>
            <a:r>
              <a:rPr lang="en-US" sz="2400"/>
              <a:t>Der </a:t>
            </a:r>
            <a:r>
              <a:rPr lang="en-US" sz="2400" err="1"/>
              <a:t>Antisemitismus</a:t>
            </a:r>
            <a:r>
              <a:rPr lang="en-US" sz="2400"/>
              <a:t> der Nazis </a:t>
            </a:r>
            <a:r>
              <a:rPr lang="en-US" sz="2400" err="1"/>
              <a:t>verband</a:t>
            </a:r>
            <a:r>
              <a:rPr lang="en-US" sz="2400"/>
              <a:t> den </a:t>
            </a:r>
            <a:r>
              <a:rPr lang="en-US" sz="2400" err="1"/>
              <a:t>historischen</a:t>
            </a:r>
            <a:r>
              <a:rPr lang="en-US" sz="2400"/>
              <a:t> Hass auf </a:t>
            </a:r>
            <a:r>
              <a:rPr lang="en-US" sz="2400" err="1"/>
              <a:t>Juden</a:t>
            </a:r>
            <a:r>
              <a:rPr lang="en-US" sz="2400"/>
              <a:t> </a:t>
            </a:r>
            <a:r>
              <a:rPr lang="en-US" sz="2400" err="1"/>
              <a:t>verschiedendster</a:t>
            </a:r>
            <a:r>
              <a:rPr lang="en-US" sz="2400"/>
              <a:t> </a:t>
            </a:r>
            <a:r>
              <a:rPr lang="en-US" sz="2400" err="1"/>
              <a:t>Herkunft</a:t>
            </a:r>
            <a:r>
              <a:rPr lang="en-US" sz="2400"/>
              <a:t> </a:t>
            </a:r>
            <a:r>
              <a:rPr lang="en-US" sz="2400" err="1"/>
              <a:t>mit</a:t>
            </a:r>
            <a:r>
              <a:rPr lang="en-US" sz="2400"/>
              <a:t> </a:t>
            </a:r>
            <a:r>
              <a:rPr lang="en-US" sz="2400" err="1"/>
              <a:t>modernen</a:t>
            </a:r>
            <a:r>
              <a:rPr lang="en-US" sz="2400"/>
              <a:t> </a:t>
            </a:r>
            <a:r>
              <a:rPr lang="en-US" sz="2400" err="1"/>
              <a:t>rassistischen</a:t>
            </a:r>
            <a:r>
              <a:rPr lang="en-US" sz="2400"/>
              <a:t> Theo-</a:t>
            </a:r>
            <a:r>
              <a:rPr lang="en-US" sz="2400" err="1"/>
              <a:t>rien</a:t>
            </a:r>
            <a:r>
              <a:rPr lang="en-US" sz="2400"/>
              <a:t>, die </a:t>
            </a:r>
            <a:r>
              <a:rPr lang="en-US" sz="2400" err="1"/>
              <a:t>die</a:t>
            </a:r>
            <a:r>
              <a:rPr lang="en-US" sz="2400"/>
              <a:t> </a:t>
            </a:r>
            <a:r>
              <a:rPr lang="en-US" sz="2400" err="1"/>
              <a:t>Existenz</a:t>
            </a:r>
            <a:r>
              <a:rPr lang="en-US" sz="2400"/>
              <a:t> </a:t>
            </a:r>
            <a:r>
              <a:rPr lang="en-US" sz="2400" err="1"/>
              <a:t>überlegender</a:t>
            </a:r>
            <a:r>
              <a:rPr lang="en-US" sz="2400"/>
              <a:t> </a:t>
            </a:r>
            <a:r>
              <a:rPr lang="en-US" sz="2400" err="1"/>
              <a:t>Rassen</a:t>
            </a:r>
            <a:r>
              <a:rPr lang="en-US" sz="2400"/>
              <a:t> </a:t>
            </a:r>
            <a:r>
              <a:rPr lang="en-US" sz="2400" err="1"/>
              <a:t>annahmen</a:t>
            </a:r>
            <a:r>
              <a:rPr lang="en-US" sz="2400"/>
              <a:t> und an </a:t>
            </a:r>
            <a:r>
              <a:rPr lang="en-US" sz="2400" err="1"/>
              <a:t>Sozialdarwinismus</a:t>
            </a:r>
            <a:r>
              <a:rPr lang="en-US" sz="2400"/>
              <a:t> </a:t>
            </a:r>
            <a:r>
              <a:rPr lang="en-US" sz="2400" err="1"/>
              <a:t>glaub</a:t>
            </a:r>
            <a:r>
              <a:rPr lang="en-US" sz="2400"/>
              <a:t>-ten.</a:t>
            </a:r>
            <a:endParaRPr lang="en-US"/>
          </a:p>
          <a:p>
            <a:pPr algn="just"/>
            <a:r>
              <a:rPr lang="en-US" sz="2400">
                <a:cs typeface="Calibri"/>
              </a:rPr>
              <a:t>1933 </a:t>
            </a:r>
            <a:r>
              <a:rPr lang="en-US" sz="2400" err="1">
                <a:cs typeface="Calibri"/>
              </a:rPr>
              <a:t>forderte</a:t>
            </a:r>
            <a:r>
              <a:rPr lang="en-US" sz="2400">
                <a:cs typeface="Calibri"/>
              </a:rPr>
              <a:t> </a:t>
            </a:r>
            <a:r>
              <a:rPr lang="en-US" sz="2400" err="1">
                <a:cs typeface="Calibri"/>
              </a:rPr>
              <a:t>eine</a:t>
            </a:r>
            <a:r>
              <a:rPr lang="en-US" sz="2400">
                <a:cs typeface="Calibri"/>
              </a:rPr>
              <a:t> Gruppe </a:t>
            </a:r>
            <a:r>
              <a:rPr lang="en-US" sz="2400" err="1">
                <a:cs typeface="Calibri"/>
              </a:rPr>
              <a:t>Geschäftsleute</a:t>
            </a:r>
            <a:r>
              <a:rPr lang="en-US" sz="2400">
                <a:cs typeface="Calibri"/>
              </a:rPr>
              <a:t>, Industrielle und </a:t>
            </a:r>
            <a:r>
              <a:rPr lang="en-US" sz="2400" err="1">
                <a:cs typeface="Calibri"/>
              </a:rPr>
              <a:t>andere</a:t>
            </a:r>
            <a:r>
              <a:rPr lang="en-US" sz="2400">
                <a:cs typeface="Calibri"/>
              </a:rPr>
              <a:t> </a:t>
            </a:r>
            <a:r>
              <a:rPr lang="en-US" sz="2400" err="1">
                <a:cs typeface="Calibri"/>
              </a:rPr>
              <a:t>angesehene</a:t>
            </a:r>
            <a:r>
              <a:rPr lang="en-US" sz="2400">
                <a:cs typeface="Calibri"/>
              </a:rPr>
              <a:t> Bürger </a:t>
            </a:r>
            <a:r>
              <a:rPr lang="en-US" sz="2400" err="1">
                <a:cs typeface="Calibri"/>
              </a:rPr>
              <a:t>vom</a:t>
            </a:r>
            <a:r>
              <a:rPr lang="en-US" sz="2400">
                <a:cs typeface="Calibri"/>
              </a:rPr>
              <a:t> </a:t>
            </a:r>
            <a:r>
              <a:rPr lang="en-US" sz="2400" err="1">
                <a:cs typeface="Calibri"/>
              </a:rPr>
              <a:t>damaligen</a:t>
            </a:r>
            <a:r>
              <a:rPr lang="en-US" sz="2400">
                <a:cs typeface="Calibri"/>
              </a:rPr>
              <a:t> </a:t>
            </a:r>
            <a:r>
              <a:rPr lang="en-US" sz="2400" err="1">
                <a:cs typeface="Calibri"/>
              </a:rPr>
              <a:t>Präsidenten</a:t>
            </a:r>
            <a:r>
              <a:rPr lang="en-US" sz="2400">
                <a:cs typeface="Calibri"/>
              </a:rPr>
              <a:t> Abelardo Rodriguez, die </a:t>
            </a:r>
            <a:r>
              <a:rPr lang="en-US" sz="2400" err="1">
                <a:cs typeface="Calibri"/>
              </a:rPr>
              <a:t>Ausweisung</a:t>
            </a:r>
            <a:r>
              <a:rPr lang="en-US" sz="2400">
                <a:cs typeface="Calibri"/>
              </a:rPr>
              <a:t> von </a:t>
            </a:r>
            <a:r>
              <a:rPr lang="en-US" sz="2400" err="1">
                <a:cs typeface="Calibri"/>
              </a:rPr>
              <a:t>Türken</a:t>
            </a:r>
            <a:r>
              <a:rPr lang="en-US" sz="2400">
                <a:cs typeface="Calibri"/>
              </a:rPr>
              <a:t>, </a:t>
            </a:r>
            <a:r>
              <a:rPr lang="en-US" sz="2400" err="1">
                <a:cs typeface="Calibri"/>
              </a:rPr>
              <a:t>Russen</a:t>
            </a:r>
            <a:r>
              <a:rPr lang="en-US" sz="2400">
                <a:cs typeface="Calibri"/>
              </a:rPr>
              <a:t>, </a:t>
            </a:r>
            <a:r>
              <a:rPr lang="en-US" sz="2400" err="1">
                <a:cs typeface="Calibri"/>
              </a:rPr>
              <a:t>Arabern</a:t>
            </a:r>
            <a:r>
              <a:rPr lang="en-US" sz="2400">
                <a:cs typeface="Calibri"/>
              </a:rPr>
              <a:t>, (…) und </a:t>
            </a:r>
            <a:r>
              <a:rPr lang="en-US" sz="2400" err="1">
                <a:cs typeface="Calibri"/>
              </a:rPr>
              <a:t>generell</a:t>
            </a:r>
            <a:r>
              <a:rPr lang="en-US" sz="2400">
                <a:cs typeface="Calibri"/>
              </a:rPr>
              <a:t> </a:t>
            </a:r>
            <a:r>
              <a:rPr lang="en-US" sz="2400" err="1">
                <a:cs typeface="Calibri"/>
              </a:rPr>
              <a:t>Juden</a:t>
            </a:r>
            <a:r>
              <a:rPr lang="en-US" sz="2400">
                <a:cs typeface="Calibri"/>
              </a:rPr>
              <a:t>, da </a:t>
            </a:r>
            <a:r>
              <a:rPr lang="en-US" sz="2400" err="1">
                <a:cs typeface="Calibri"/>
              </a:rPr>
              <a:t>sie</a:t>
            </a:r>
            <a:r>
              <a:rPr lang="en-US" sz="2400">
                <a:cs typeface="Calibri"/>
              </a:rPr>
              <a:t> </a:t>
            </a:r>
            <a:r>
              <a:rPr lang="en-US" sz="2400" err="1">
                <a:cs typeface="Calibri"/>
              </a:rPr>
              <a:t>eine</a:t>
            </a:r>
            <a:r>
              <a:rPr lang="en-US" sz="2400">
                <a:cs typeface="Calibri"/>
              </a:rPr>
              <a:t> </a:t>
            </a:r>
            <a:r>
              <a:rPr lang="en-US" sz="2400" err="1">
                <a:cs typeface="Calibri"/>
              </a:rPr>
              <a:t>Bedrohung</a:t>
            </a:r>
            <a:r>
              <a:rPr lang="en-US" sz="2400">
                <a:cs typeface="Calibri"/>
              </a:rPr>
              <a:t> </a:t>
            </a:r>
            <a:r>
              <a:rPr lang="en-US" sz="2400" err="1">
                <a:cs typeface="Calibri"/>
              </a:rPr>
              <a:t>für</a:t>
            </a:r>
            <a:r>
              <a:rPr lang="en-US" sz="2400">
                <a:cs typeface="Calibri"/>
              </a:rPr>
              <a:t> die Rasse und die </a:t>
            </a:r>
            <a:r>
              <a:rPr lang="en-US" sz="2400" err="1">
                <a:cs typeface="Calibri"/>
              </a:rPr>
              <a:t>Wirtschaft</a:t>
            </a:r>
            <a:r>
              <a:rPr lang="en-US" sz="2400">
                <a:cs typeface="Calibri"/>
              </a:rPr>
              <a:t> des </a:t>
            </a:r>
            <a:r>
              <a:rPr lang="en-US" sz="2400" err="1">
                <a:cs typeface="Calibri"/>
              </a:rPr>
              <a:t>Landes</a:t>
            </a:r>
            <a:r>
              <a:rPr lang="en-US" sz="2400">
                <a:cs typeface="Calibri"/>
              </a:rPr>
              <a:t> </a:t>
            </a:r>
            <a:r>
              <a:rPr lang="en-US" sz="2400" err="1">
                <a:cs typeface="Calibri"/>
              </a:rPr>
              <a:t>darstellten</a:t>
            </a:r>
            <a:r>
              <a:rPr lang="en-US" sz="2400">
                <a:cs typeface="Calibri"/>
              </a:rPr>
              <a:t>. Sie </a:t>
            </a:r>
            <a:r>
              <a:rPr lang="en-US" sz="2400" err="1">
                <a:cs typeface="Calibri"/>
              </a:rPr>
              <a:t>benutzten</a:t>
            </a:r>
            <a:r>
              <a:rPr lang="en-US" sz="2400">
                <a:cs typeface="Calibri"/>
              </a:rPr>
              <a:t> </a:t>
            </a:r>
            <a:r>
              <a:rPr lang="en-US" sz="2400" err="1">
                <a:cs typeface="Calibri"/>
              </a:rPr>
              <a:t>Ausdrücke</a:t>
            </a:r>
            <a:r>
              <a:rPr lang="en-US" sz="2400">
                <a:cs typeface="Calibri"/>
              </a:rPr>
              <a:t> </a:t>
            </a:r>
            <a:r>
              <a:rPr lang="en-US" sz="2400" err="1">
                <a:cs typeface="Calibri"/>
              </a:rPr>
              <a:t>wie</a:t>
            </a:r>
            <a:r>
              <a:rPr lang="en-US" sz="2400">
                <a:cs typeface="Calibri"/>
              </a:rPr>
              <a:t> "Tiere" und "Vampire" und </a:t>
            </a:r>
            <a:r>
              <a:rPr lang="en-US" sz="2400" err="1">
                <a:cs typeface="Calibri"/>
              </a:rPr>
              <a:t>lobten</a:t>
            </a:r>
            <a:r>
              <a:rPr lang="en-US" sz="2400">
                <a:cs typeface="Calibri"/>
              </a:rPr>
              <a:t> </a:t>
            </a:r>
            <a:r>
              <a:rPr lang="en-US" sz="2400" err="1">
                <a:cs typeface="Calibri"/>
              </a:rPr>
              <a:t>ausdrücklich</a:t>
            </a:r>
            <a:r>
              <a:rPr lang="en-US" sz="2400">
                <a:cs typeface="Calibri"/>
              </a:rPr>
              <a:t> Hitler - </a:t>
            </a:r>
          </a:p>
          <a:p>
            <a:pPr algn="just"/>
            <a:endParaRPr lang="en-US">
              <a:cs typeface="Calibri"/>
            </a:endParaRPr>
          </a:p>
        </p:txBody>
      </p:sp>
      <p:sp>
        <p:nvSpPr>
          <p:cNvPr id="5" name="TextBox 4">
            <a:extLst>
              <a:ext uri="{FF2B5EF4-FFF2-40B4-BE49-F238E27FC236}">
                <a16:creationId xmlns:a16="http://schemas.microsoft.com/office/drawing/2014/main" id="{86C167CD-BE25-435C-89C4-2F8B9A6EE58F}"/>
              </a:ext>
            </a:extLst>
          </p:cNvPr>
          <p:cNvSpPr txBox="1"/>
          <p:nvPr/>
        </p:nvSpPr>
        <p:spPr>
          <a:xfrm>
            <a:off x="6252580" y="1072550"/>
            <a:ext cx="5664680" cy="563231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dirty="0"/>
              <a:t>den </a:t>
            </a:r>
            <a:r>
              <a:rPr lang="en-US" sz="2400" dirty="0" err="1"/>
              <a:t>grossen</a:t>
            </a:r>
            <a:r>
              <a:rPr lang="en-US" sz="2400" dirty="0"/>
              <a:t> Mann in Deutschland - der den </a:t>
            </a:r>
            <a:r>
              <a:rPr lang="en-US" sz="2400" dirty="0" err="1"/>
              <a:t>anderen</a:t>
            </a:r>
            <a:r>
              <a:rPr lang="en-US" sz="2400" dirty="0"/>
              <a:t> </a:t>
            </a:r>
            <a:r>
              <a:rPr lang="en-US" sz="2400" dirty="0" err="1"/>
              <a:t>Nationen</a:t>
            </a:r>
            <a:r>
              <a:rPr lang="en-US" sz="2400" dirty="0"/>
              <a:t> </a:t>
            </a:r>
            <a:r>
              <a:rPr lang="en-US" sz="2400" dirty="0" err="1"/>
              <a:t>als</a:t>
            </a:r>
            <a:r>
              <a:rPr lang="en-US" sz="2400" dirty="0"/>
              <a:t> </a:t>
            </a:r>
            <a:r>
              <a:rPr lang="en-US" sz="2400" dirty="0" err="1"/>
              <a:t>Beispiel</a:t>
            </a:r>
            <a:r>
              <a:rPr lang="en-US" sz="2400" dirty="0"/>
              <a:t> diene.</a:t>
            </a:r>
          </a:p>
          <a:p>
            <a:pPr algn="just"/>
            <a:r>
              <a:rPr lang="en-US" sz="2400" dirty="0" err="1">
                <a:cs typeface="Calibri"/>
              </a:rPr>
              <a:t>Im</a:t>
            </a:r>
            <a:r>
              <a:rPr lang="en-US" sz="2400" dirty="0">
                <a:cs typeface="Calibri"/>
              </a:rPr>
              <a:t> </a:t>
            </a:r>
            <a:r>
              <a:rPr lang="en-US" sz="2400" dirty="0" err="1">
                <a:cs typeface="Calibri"/>
              </a:rPr>
              <a:t>Jahr</a:t>
            </a:r>
            <a:r>
              <a:rPr lang="en-US" sz="2400" dirty="0">
                <a:cs typeface="Calibri"/>
              </a:rPr>
              <a:t> 1933 </a:t>
            </a:r>
            <a:r>
              <a:rPr lang="en-US" sz="2400" dirty="0" err="1">
                <a:cs typeface="Calibri"/>
              </a:rPr>
              <a:t>wurde</a:t>
            </a:r>
            <a:r>
              <a:rPr lang="en-US" sz="2400" dirty="0">
                <a:cs typeface="Calibri"/>
              </a:rPr>
              <a:t> das </a:t>
            </a:r>
            <a:r>
              <a:rPr lang="en-US" sz="2400" dirty="0" err="1">
                <a:cs typeface="Calibri"/>
              </a:rPr>
              <a:t>Komitee</a:t>
            </a:r>
            <a:r>
              <a:rPr lang="en-US" sz="2400" dirty="0">
                <a:cs typeface="Calibri"/>
              </a:rPr>
              <a:t> Pro-</a:t>
            </a:r>
            <a:r>
              <a:rPr lang="en-US" sz="2400" dirty="0" err="1">
                <a:cs typeface="Calibri"/>
              </a:rPr>
              <a:t>Rasse</a:t>
            </a:r>
            <a:r>
              <a:rPr lang="en-US" sz="2400" dirty="0">
                <a:cs typeface="Calibri"/>
              </a:rPr>
              <a:t> </a:t>
            </a:r>
            <a:r>
              <a:rPr lang="en-US" sz="2400" dirty="0" err="1">
                <a:cs typeface="Calibri"/>
              </a:rPr>
              <a:t>gegründet</a:t>
            </a:r>
            <a:r>
              <a:rPr lang="en-US" sz="2400" dirty="0">
                <a:cs typeface="Calibri"/>
              </a:rPr>
              <a:t>, </a:t>
            </a:r>
            <a:r>
              <a:rPr lang="en-US" sz="2400" dirty="0" err="1">
                <a:cs typeface="Calibri"/>
              </a:rPr>
              <a:t>deren</a:t>
            </a:r>
            <a:r>
              <a:rPr lang="en-US" sz="2400" dirty="0">
                <a:cs typeface="Calibri"/>
              </a:rPr>
              <a:t> </a:t>
            </a:r>
            <a:r>
              <a:rPr lang="en-US" sz="2400" dirty="0" err="1">
                <a:cs typeface="Calibri"/>
              </a:rPr>
              <a:t>Aufgabe</a:t>
            </a:r>
            <a:r>
              <a:rPr lang="en-US" sz="2400" dirty="0">
                <a:cs typeface="Calibri"/>
              </a:rPr>
              <a:t> </a:t>
            </a:r>
            <a:r>
              <a:rPr lang="en-US" sz="2400" dirty="0" err="1">
                <a:cs typeface="Calibri"/>
              </a:rPr>
              <a:t>es</a:t>
            </a:r>
            <a:r>
              <a:rPr lang="en-US" sz="2400" dirty="0">
                <a:cs typeface="Calibri"/>
              </a:rPr>
              <a:t> war die </a:t>
            </a:r>
            <a:r>
              <a:rPr lang="en-US" sz="2400" dirty="0" err="1">
                <a:cs typeface="Calibri"/>
              </a:rPr>
              <a:t>Interessen</a:t>
            </a:r>
            <a:r>
              <a:rPr lang="en-US" sz="2400" dirty="0">
                <a:cs typeface="Calibri"/>
              </a:rPr>
              <a:t> der </a:t>
            </a:r>
            <a:r>
              <a:rPr lang="en-US" sz="2400" dirty="0" err="1">
                <a:cs typeface="Calibri"/>
              </a:rPr>
              <a:t>Mexikaner</a:t>
            </a:r>
            <a:r>
              <a:rPr lang="en-US" sz="2400" dirty="0">
                <a:cs typeface="Calibri"/>
              </a:rPr>
              <a:t> </a:t>
            </a:r>
            <a:r>
              <a:rPr lang="en-US" sz="2400" dirty="0" err="1">
                <a:cs typeface="Calibri"/>
              </a:rPr>
              <a:t>gegenüber</a:t>
            </a:r>
            <a:r>
              <a:rPr lang="en-US" sz="2400" dirty="0">
                <a:cs typeface="Calibri"/>
              </a:rPr>
              <a:t> den </a:t>
            </a:r>
            <a:r>
              <a:rPr lang="en-US" sz="2400" dirty="0" err="1">
                <a:cs typeface="Calibri"/>
              </a:rPr>
              <a:t>Einwanderern</a:t>
            </a:r>
            <a:r>
              <a:rPr lang="en-US" sz="2400" dirty="0">
                <a:cs typeface="Calibri"/>
              </a:rPr>
              <a:t> </a:t>
            </a:r>
            <a:r>
              <a:rPr lang="en-US" sz="2400" dirty="0" err="1">
                <a:cs typeface="Calibri"/>
              </a:rPr>
              <a:t>zu</a:t>
            </a:r>
            <a:r>
              <a:rPr lang="en-US" sz="2400" dirty="0">
                <a:cs typeface="Calibri"/>
              </a:rPr>
              <a:t> </a:t>
            </a:r>
            <a:r>
              <a:rPr lang="en-US" sz="2400" dirty="0" err="1">
                <a:cs typeface="Calibri"/>
              </a:rPr>
              <a:t>schützen</a:t>
            </a:r>
            <a:r>
              <a:rPr lang="en-US" sz="2400" dirty="0">
                <a:cs typeface="Calibri"/>
              </a:rPr>
              <a:t>. </a:t>
            </a:r>
            <a:r>
              <a:rPr lang="en-US" sz="2400" dirty="0" err="1">
                <a:cs typeface="Calibri"/>
              </a:rPr>
              <a:t>Unter</a:t>
            </a:r>
            <a:r>
              <a:rPr lang="en-US" sz="2400" dirty="0">
                <a:cs typeface="Calibri"/>
              </a:rPr>
              <a:t> </a:t>
            </a:r>
            <a:r>
              <a:rPr lang="en-US" sz="2400" dirty="0" err="1">
                <a:cs typeface="Calibri"/>
              </a:rPr>
              <a:t>anderem</a:t>
            </a:r>
            <a:r>
              <a:rPr lang="en-US" sz="2400" dirty="0">
                <a:cs typeface="Calibri"/>
              </a:rPr>
              <a:t> </a:t>
            </a:r>
            <a:r>
              <a:rPr lang="en-US" sz="2400" dirty="0" err="1">
                <a:cs typeface="Calibri"/>
              </a:rPr>
              <a:t>forderten</a:t>
            </a:r>
            <a:r>
              <a:rPr lang="en-US" sz="2400" dirty="0">
                <a:cs typeface="Calibri"/>
              </a:rPr>
              <a:t> </a:t>
            </a:r>
            <a:r>
              <a:rPr lang="en-US" sz="2400" dirty="0" err="1">
                <a:cs typeface="Calibri"/>
              </a:rPr>
              <a:t>sie</a:t>
            </a:r>
            <a:r>
              <a:rPr lang="en-US" sz="2400" dirty="0">
                <a:cs typeface="Calibri"/>
              </a:rPr>
              <a:t> </a:t>
            </a:r>
            <a:r>
              <a:rPr lang="en-US" sz="2400" dirty="0" err="1">
                <a:cs typeface="Calibri"/>
              </a:rPr>
              <a:t>eine</a:t>
            </a:r>
            <a:r>
              <a:rPr lang="en-US" sz="2400" dirty="0">
                <a:cs typeface="Calibri"/>
              </a:rPr>
              <a:t> </a:t>
            </a:r>
            <a:r>
              <a:rPr lang="en-US" sz="2400" dirty="0" err="1">
                <a:cs typeface="Calibri"/>
              </a:rPr>
              <a:t>Studie</a:t>
            </a:r>
            <a:r>
              <a:rPr lang="en-US" sz="2400" dirty="0">
                <a:cs typeface="Calibri"/>
              </a:rPr>
              <a:t> </a:t>
            </a:r>
            <a:r>
              <a:rPr lang="en-US" sz="2400" dirty="0" err="1" smtClean="0">
                <a:cs typeface="Calibri"/>
              </a:rPr>
              <a:t>zu</a:t>
            </a:r>
            <a:r>
              <a:rPr lang="en-US" sz="2400" dirty="0" smtClean="0">
                <a:cs typeface="Calibri"/>
              </a:rPr>
              <a:t> den </a:t>
            </a:r>
            <a:r>
              <a:rPr lang="en-US" sz="2400" dirty="0" smtClean="0">
                <a:cs typeface="Calibri"/>
              </a:rPr>
              <a:t> </a:t>
            </a:r>
            <a:r>
              <a:rPr lang="en-US" sz="2400" dirty="0" err="1">
                <a:cs typeface="Calibri"/>
              </a:rPr>
              <a:t>Eigenschaften</a:t>
            </a:r>
            <a:r>
              <a:rPr lang="en-US" sz="2400" dirty="0">
                <a:cs typeface="Calibri"/>
              </a:rPr>
              <a:t> der </a:t>
            </a:r>
            <a:r>
              <a:rPr lang="en-US" sz="2400" dirty="0" err="1">
                <a:cs typeface="Calibri"/>
              </a:rPr>
              <a:t>Rassen</a:t>
            </a:r>
            <a:r>
              <a:rPr lang="en-US" sz="2400" dirty="0">
                <a:cs typeface="Calibri"/>
              </a:rPr>
              <a:t> </a:t>
            </a:r>
            <a:r>
              <a:rPr lang="en-US" sz="2400" dirty="0" err="1">
                <a:cs typeface="Calibri"/>
              </a:rPr>
              <a:t>anzufertigen</a:t>
            </a:r>
            <a:r>
              <a:rPr lang="en-US" sz="2400" dirty="0">
                <a:cs typeface="Calibri"/>
              </a:rPr>
              <a:t> und </a:t>
            </a:r>
            <a:r>
              <a:rPr lang="en-US" sz="2400" dirty="0" err="1">
                <a:cs typeface="Calibri"/>
              </a:rPr>
              <a:t>diejenigen</a:t>
            </a:r>
            <a:r>
              <a:rPr lang="en-US" sz="2400" dirty="0">
                <a:cs typeface="Calibri"/>
              </a:rPr>
              <a:t> von der </a:t>
            </a:r>
            <a:r>
              <a:rPr lang="en-US" sz="2400" dirty="0" err="1">
                <a:cs typeface="Calibri"/>
              </a:rPr>
              <a:t>Einwanderung</a:t>
            </a:r>
            <a:r>
              <a:rPr lang="en-US" sz="2400" dirty="0">
                <a:cs typeface="Calibri"/>
              </a:rPr>
              <a:t> </a:t>
            </a:r>
            <a:r>
              <a:rPr lang="en-US" sz="2400" dirty="0" err="1">
                <a:cs typeface="Calibri"/>
              </a:rPr>
              <a:t>auszu-schliessen</a:t>
            </a:r>
            <a:r>
              <a:rPr lang="en-US" sz="2400" dirty="0">
                <a:cs typeface="Calibri"/>
              </a:rPr>
              <a:t>, die </a:t>
            </a:r>
            <a:r>
              <a:rPr lang="en-US" sz="2400" dirty="0" err="1">
                <a:cs typeface="Calibri"/>
              </a:rPr>
              <a:t>sich</a:t>
            </a:r>
            <a:r>
              <a:rPr lang="en-US" sz="2400" dirty="0">
                <a:cs typeface="Calibri"/>
              </a:rPr>
              <a:t> </a:t>
            </a:r>
            <a:r>
              <a:rPr lang="en-US" sz="2400" dirty="0" err="1">
                <a:cs typeface="Calibri"/>
              </a:rPr>
              <a:t>als</a:t>
            </a:r>
            <a:r>
              <a:rPr lang="en-US" sz="2400" dirty="0">
                <a:cs typeface="Calibri"/>
              </a:rPr>
              <a:t> </a:t>
            </a:r>
            <a:r>
              <a:rPr lang="en-US" sz="2400" dirty="0" err="1">
                <a:cs typeface="Calibri"/>
              </a:rPr>
              <a:t>wenig</a:t>
            </a:r>
            <a:r>
              <a:rPr lang="en-US" sz="2400" dirty="0">
                <a:cs typeface="Calibri"/>
              </a:rPr>
              <a:t> </a:t>
            </a:r>
            <a:r>
              <a:rPr lang="en-US" sz="2400" dirty="0" err="1" smtClean="0">
                <a:cs typeface="Calibri"/>
              </a:rPr>
              <a:t>assimilierbar</a:t>
            </a:r>
            <a:r>
              <a:rPr lang="en-US" sz="2400" dirty="0" smtClean="0">
                <a:cs typeface="Calibri"/>
              </a:rPr>
              <a:t> </a:t>
            </a:r>
            <a:r>
              <a:rPr lang="en-US" sz="2400" dirty="0" err="1">
                <a:cs typeface="Calibri"/>
              </a:rPr>
              <a:t>einstufen</a:t>
            </a:r>
            <a:r>
              <a:rPr lang="en-US" sz="2400" dirty="0">
                <a:cs typeface="Calibri"/>
              </a:rPr>
              <a:t> </a:t>
            </a:r>
            <a:r>
              <a:rPr lang="en-US" sz="2400" dirty="0" err="1">
                <a:cs typeface="Calibri"/>
              </a:rPr>
              <a:t>lassen</a:t>
            </a:r>
            <a:r>
              <a:rPr lang="en-US" sz="2400" dirty="0" smtClean="0">
                <a:cs typeface="Calibri"/>
              </a:rPr>
              <a:t>. </a:t>
            </a:r>
            <a:endParaRPr lang="en-US" sz="2400" dirty="0">
              <a:cs typeface="Calibri"/>
            </a:endParaRPr>
          </a:p>
          <a:p>
            <a:pPr algn="just"/>
            <a:endParaRPr lang="en-US" sz="2400" dirty="0">
              <a:cs typeface="Calibri"/>
            </a:endParaRPr>
          </a:p>
          <a:p>
            <a:pPr algn="just"/>
            <a:endParaRPr lang="en-US" sz="2400" dirty="0">
              <a:cs typeface="Calibri"/>
            </a:endParaRPr>
          </a:p>
          <a:p>
            <a:pPr algn="just"/>
            <a:endParaRPr lang="en-US" sz="2400" dirty="0">
              <a:cs typeface="Calibri"/>
            </a:endParaRPr>
          </a:p>
          <a:p>
            <a:pPr algn="just"/>
            <a:endParaRPr lang="en-US" sz="2400" dirty="0">
              <a:cs typeface="Calibri"/>
            </a:endParaRPr>
          </a:p>
        </p:txBody>
      </p:sp>
    </p:spTree>
    <p:extLst>
      <p:ext uri="{BB962C8B-B14F-4D97-AF65-F5344CB8AC3E}">
        <p14:creationId xmlns:p14="http://schemas.microsoft.com/office/powerpoint/2010/main" val="437880912"/>
      </p:ext>
    </p:extLst>
  </p:cSld>
  <p:clrMapOvr>
    <a:masterClrMapping/>
  </p:clrMapOvr>
  <mc:AlternateContent xmlns:mc="http://schemas.openxmlformats.org/markup-compatibility/2006">
    <mc:Choice xmlns:p14="http://schemas.microsoft.com/office/powerpoint/2010/main" Requires="p14">
      <p:transition spd="slow" p14:dur="2000" advTm="46262"/>
    </mc:Choice>
    <mc:Fallback>
      <p:transition spd="slow" advTm="46262"/>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E2F684-3A05-453F-BE8F-8559F0106F93}"/>
              </a:ext>
            </a:extLst>
          </p:cNvPr>
          <p:cNvSpPr>
            <a:spLocks noGrp="1"/>
          </p:cNvSpPr>
          <p:nvPr>
            <p:ph idx="1"/>
          </p:nvPr>
        </p:nvSpPr>
        <p:spPr>
          <a:xfrm>
            <a:off x="349370" y="373512"/>
            <a:ext cx="11507637" cy="2784206"/>
          </a:xfrm>
        </p:spPr>
        <p:txBody>
          <a:bodyPr vert="horz" lIns="91440" tIns="45720" rIns="91440" bIns="45720" rtlCol="0" anchor="t">
            <a:normAutofit/>
          </a:bodyPr>
          <a:lstStyle/>
          <a:p>
            <a:pPr marL="0" indent="0" algn="just">
              <a:buNone/>
            </a:pPr>
            <a:r>
              <a:rPr lang="en-US" dirty="0">
                <a:cs typeface="Calibri"/>
              </a:rPr>
              <a:t>1934 </a:t>
            </a:r>
            <a:r>
              <a:rPr lang="en-US" dirty="0" err="1">
                <a:cs typeface="Calibri"/>
              </a:rPr>
              <a:t>wurde</a:t>
            </a:r>
            <a:r>
              <a:rPr lang="en-US" dirty="0">
                <a:cs typeface="Calibri"/>
              </a:rPr>
              <a:t> die </a:t>
            </a:r>
            <a:r>
              <a:rPr lang="en-US" dirty="0" err="1">
                <a:solidFill>
                  <a:schemeClr val="accent3"/>
                </a:solidFill>
                <a:cs typeface="Calibri"/>
              </a:rPr>
              <a:t>Mexikanische</a:t>
            </a:r>
            <a:r>
              <a:rPr lang="en-US" dirty="0">
                <a:solidFill>
                  <a:schemeClr val="accent3"/>
                </a:solidFill>
                <a:cs typeface="Calibri"/>
              </a:rPr>
              <a:t> Legion </a:t>
            </a:r>
            <a:r>
              <a:rPr lang="en-US" dirty="0" err="1">
                <a:solidFill>
                  <a:schemeClr val="accent3"/>
                </a:solidFill>
                <a:cs typeface="Calibri"/>
              </a:rPr>
              <a:t>zur</a:t>
            </a:r>
            <a:r>
              <a:rPr lang="en-US" dirty="0">
                <a:solidFill>
                  <a:schemeClr val="accent3"/>
                </a:solidFill>
                <a:cs typeface="Calibri"/>
              </a:rPr>
              <a:t> </a:t>
            </a:r>
            <a:r>
              <a:rPr lang="en-US" dirty="0" err="1">
                <a:solidFill>
                  <a:schemeClr val="accent3"/>
                </a:solidFill>
                <a:cs typeface="Calibri"/>
              </a:rPr>
              <a:t>Verteidigung</a:t>
            </a:r>
            <a:r>
              <a:rPr lang="en-US" dirty="0">
                <a:cs typeface="Calibri"/>
              </a:rPr>
              <a:t> </a:t>
            </a:r>
            <a:r>
              <a:rPr lang="en-US" dirty="0" err="1">
                <a:cs typeface="Calibri"/>
              </a:rPr>
              <a:t>gegründet</a:t>
            </a:r>
            <a:r>
              <a:rPr lang="en-US" dirty="0">
                <a:cs typeface="Calibri"/>
              </a:rPr>
              <a:t>, die </a:t>
            </a:r>
            <a:r>
              <a:rPr lang="en-US" dirty="0" err="1">
                <a:cs typeface="Calibri"/>
              </a:rPr>
              <a:t>es</a:t>
            </a:r>
            <a:r>
              <a:rPr lang="en-US" dirty="0">
                <a:cs typeface="Calibri"/>
              </a:rPr>
              <a:t> </a:t>
            </a:r>
            <a:r>
              <a:rPr lang="en-US" dirty="0" err="1">
                <a:cs typeface="Calibri"/>
              </a:rPr>
              <a:t>als</a:t>
            </a:r>
            <a:r>
              <a:rPr lang="en-US" dirty="0">
                <a:cs typeface="Calibri"/>
              </a:rPr>
              <a:t> </a:t>
            </a:r>
            <a:r>
              <a:rPr lang="en-US" dirty="0" err="1">
                <a:cs typeface="Calibri"/>
              </a:rPr>
              <a:t>ihre</a:t>
            </a:r>
            <a:r>
              <a:rPr lang="en-US" dirty="0">
                <a:cs typeface="Calibri"/>
              </a:rPr>
              <a:t> </a:t>
            </a:r>
            <a:r>
              <a:rPr lang="en-US" dirty="0" err="1">
                <a:cs typeface="Calibri"/>
              </a:rPr>
              <a:t>Aufgabe</a:t>
            </a:r>
            <a:r>
              <a:rPr lang="en-US" dirty="0">
                <a:cs typeface="Calibri"/>
              </a:rPr>
              <a:t> </a:t>
            </a:r>
            <a:r>
              <a:rPr lang="en-US" dirty="0" err="1">
                <a:cs typeface="Calibri"/>
              </a:rPr>
              <a:t>ansah</a:t>
            </a:r>
            <a:r>
              <a:rPr lang="en-US" dirty="0">
                <a:cs typeface="Calibri"/>
              </a:rPr>
              <a:t>, </a:t>
            </a:r>
            <a:r>
              <a:rPr lang="en-US" dirty="0" err="1">
                <a:cs typeface="Calibri"/>
              </a:rPr>
              <a:t>gegen</a:t>
            </a:r>
            <a:r>
              <a:rPr lang="en-US" dirty="0">
                <a:cs typeface="Calibri"/>
              </a:rPr>
              <a:t> </a:t>
            </a:r>
            <a:r>
              <a:rPr lang="en-US" dirty="0" err="1">
                <a:cs typeface="Calibri"/>
              </a:rPr>
              <a:t>unerwünschte</a:t>
            </a:r>
            <a:r>
              <a:rPr lang="en-US" dirty="0">
                <a:cs typeface="Calibri"/>
              </a:rPr>
              <a:t> </a:t>
            </a:r>
            <a:r>
              <a:rPr lang="en-US" dirty="0" err="1">
                <a:cs typeface="Calibri"/>
              </a:rPr>
              <a:t>Ausländer</a:t>
            </a:r>
            <a:r>
              <a:rPr lang="en-US" dirty="0">
                <a:cs typeface="Calibri"/>
              </a:rPr>
              <a:t> </a:t>
            </a:r>
            <a:r>
              <a:rPr lang="en-US" dirty="0" err="1">
                <a:cs typeface="Calibri"/>
              </a:rPr>
              <a:t>im</a:t>
            </a:r>
            <a:r>
              <a:rPr lang="en-US" dirty="0">
                <a:cs typeface="Calibri"/>
              </a:rPr>
              <a:t> Land </a:t>
            </a:r>
            <a:r>
              <a:rPr lang="en-US" dirty="0" err="1">
                <a:cs typeface="Calibri"/>
              </a:rPr>
              <a:t>zu</a:t>
            </a:r>
            <a:r>
              <a:rPr lang="en-US" dirty="0">
                <a:cs typeface="Calibri"/>
              </a:rPr>
              <a:t> </a:t>
            </a:r>
            <a:r>
              <a:rPr lang="en-US" dirty="0" err="1">
                <a:cs typeface="Calibri"/>
              </a:rPr>
              <a:t>kämpfen</a:t>
            </a:r>
            <a:r>
              <a:rPr lang="en-US" dirty="0">
                <a:cs typeface="Calibri"/>
              </a:rPr>
              <a:t>. </a:t>
            </a:r>
            <a:r>
              <a:rPr lang="en-US" dirty="0" err="1">
                <a:cs typeface="Calibri"/>
              </a:rPr>
              <a:t>Eine</a:t>
            </a:r>
            <a:r>
              <a:rPr lang="en-US" dirty="0">
                <a:cs typeface="Calibri"/>
              </a:rPr>
              <a:t> </a:t>
            </a:r>
            <a:r>
              <a:rPr lang="en-US" dirty="0" err="1">
                <a:cs typeface="Calibri"/>
              </a:rPr>
              <a:t>ihrer</a:t>
            </a:r>
            <a:r>
              <a:rPr lang="en-US" dirty="0">
                <a:cs typeface="Calibri"/>
              </a:rPr>
              <a:t> </a:t>
            </a:r>
            <a:r>
              <a:rPr lang="en-US" dirty="0" err="1">
                <a:cs typeface="Calibri"/>
              </a:rPr>
              <a:t>Untergruppen</a:t>
            </a:r>
            <a:r>
              <a:rPr lang="en-US" dirty="0">
                <a:cs typeface="Calibri"/>
              </a:rPr>
              <a:t>, die </a:t>
            </a:r>
            <a:r>
              <a:rPr lang="en-US" dirty="0" err="1">
                <a:solidFill>
                  <a:schemeClr val="accent3"/>
                </a:solidFill>
                <a:cs typeface="Calibri"/>
              </a:rPr>
              <a:t>Revolutionäre</a:t>
            </a:r>
            <a:r>
              <a:rPr lang="en-US" dirty="0">
                <a:solidFill>
                  <a:schemeClr val="accent3"/>
                </a:solidFill>
                <a:cs typeface="Calibri"/>
              </a:rPr>
              <a:t> </a:t>
            </a:r>
            <a:r>
              <a:rPr lang="en-US" dirty="0" err="1">
                <a:solidFill>
                  <a:schemeClr val="accent3"/>
                </a:solidFill>
                <a:cs typeface="Calibri"/>
              </a:rPr>
              <a:t>Mexikanische</a:t>
            </a:r>
            <a:r>
              <a:rPr lang="en-US" dirty="0">
                <a:solidFill>
                  <a:schemeClr val="accent3"/>
                </a:solidFill>
                <a:cs typeface="Calibri"/>
              </a:rPr>
              <a:t> </a:t>
            </a:r>
            <a:r>
              <a:rPr lang="en-US" dirty="0" err="1">
                <a:solidFill>
                  <a:schemeClr val="accent3"/>
                </a:solidFill>
                <a:cs typeface="Calibri"/>
              </a:rPr>
              <a:t>Aktion</a:t>
            </a:r>
            <a:r>
              <a:rPr lang="en-US" dirty="0">
                <a:solidFill>
                  <a:schemeClr val="accent3"/>
                </a:solidFill>
                <a:cs typeface="Calibri"/>
              </a:rPr>
              <a:t> </a:t>
            </a:r>
            <a:r>
              <a:rPr lang="en-US" dirty="0" err="1">
                <a:cs typeface="Calibri"/>
              </a:rPr>
              <a:t>adoptierte</a:t>
            </a:r>
            <a:r>
              <a:rPr lang="en-US" dirty="0">
                <a:cs typeface="Calibri"/>
              </a:rPr>
              <a:t> das Motto "</a:t>
            </a:r>
            <a:r>
              <a:rPr lang="en-US" dirty="0" err="1">
                <a:cs typeface="Calibri"/>
              </a:rPr>
              <a:t>Für</a:t>
            </a:r>
            <a:r>
              <a:rPr lang="en-US" dirty="0">
                <a:cs typeface="Calibri"/>
              </a:rPr>
              <a:t> </a:t>
            </a:r>
            <a:r>
              <a:rPr lang="en-US" dirty="0" err="1">
                <a:cs typeface="Calibri"/>
              </a:rPr>
              <a:t>Vaterland</a:t>
            </a:r>
            <a:r>
              <a:rPr lang="en-US" dirty="0">
                <a:cs typeface="Calibri"/>
              </a:rPr>
              <a:t> und </a:t>
            </a:r>
            <a:r>
              <a:rPr lang="en-US" dirty="0" err="1">
                <a:cs typeface="Calibri"/>
              </a:rPr>
              <a:t>für</a:t>
            </a:r>
            <a:r>
              <a:rPr lang="en-US" dirty="0">
                <a:cs typeface="Calibri"/>
              </a:rPr>
              <a:t> die </a:t>
            </a:r>
            <a:r>
              <a:rPr lang="en-US" dirty="0" err="1">
                <a:cs typeface="Calibri"/>
              </a:rPr>
              <a:t>Rasse</a:t>
            </a:r>
            <a:r>
              <a:rPr lang="en-US" dirty="0">
                <a:cs typeface="Calibri"/>
              </a:rPr>
              <a:t>". Die  </a:t>
            </a:r>
            <a:r>
              <a:rPr lang="en-US" dirty="0" err="1">
                <a:solidFill>
                  <a:schemeClr val="accent3"/>
                </a:solidFill>
                <a:cs typeface="Calibri"/>
              </a:rPr>
              <a:t>Goldhemden</a:t>
            </a:r>
            <a:r>
              <a:rPr lang="en-US" dirty="0">
                <a:cs typeface="Calibri"/>
              </a:rPr>
              <a:t> </a:t>
            </a:r>
            <a:r>
              <a:rPr lang="en-US" dirty="0" err="1">
                <a:cs typeface="Calibri"/>
              </a:rPr>
              <a:t>spielten</a:t>
            </a:r>
            <a:r>
              <a:rPr lang="en-US" dirty="0">
                <a:cs typeface="Calibri"/>
              </a:rPr>
              <a:t> </a:t>
            </a:r>
            <a:r>
              <a:rPr lang="en-US" dirty="0" err="1">
                <a:cs typeface="Calibri"/>
              </a:rPr>
              <a:t>eine</a:t>
            </a:r>
            <a:r>
              <a:rPr lang="en-US" dirty="0">
                <a:cs typeface="Calibri"/>
              </a:rPr>
              <a:t> </a:t>
            </a:r>
            <a:r>
              <a:rPr lang="en-US" dirty="0" err="1">
                <a:cs typeface="Calibri"/>
              </a:rPr>
              <a:t>ähnliche</a:t>
            </a:r>
            <a:r>
              <a:rPr lang="en-US" dirty="0">
                <a:cs typeface="Calibri"/>
              </a:rPr>
              <a:t> Rolle </a:t>
            </a:r>
            <a:r>
              <a:rPr lang="en-US" dirty="0" err="1">
                <a:cs typeface="Calibri"/>
              </a:rPr>
              <a:t>wie</a:t>
            </a:r>
            <a:r>
              <a:rPr lang="en-US" dirty="0">
                <a:cs typeface="Calibri"/>
              </a:rPr>
              <a:t> die </a:t>
            </a:r>
            <a:r>
              <a:rPr lang="en-US" dirty="0" err="1">
                <a:cs typeface="Calibri"/>
              </a:rPr>
              <a:t>paramilitärischen</a:t>
            </a:r>
            <a:r>
              <a:rPr lang="en-US" dirty="0">
                <a:cs typeface="Calibri"/>
              </a:rPr>
              <a:t> </a:t>
            </a:r>
            <a:r>
              <a:rPr lang="en-US" dirty="0" err="1">
                <a:cs typeface="Calibri"/>
              </a:rPr>
              <a:t>Grauhemden</a:t>
            </a:r>
            <a:r>
              <a:rPr lang="en-US" dirty="0">
                <a:cs typeface="Calibri"/>
              </a:rPr>
              <a:t> und </a:t>
            </a:r>
            <a:r>
              <a:rPr lang="en-US" dirty="0" err="1">
                <a:cs typeface="Calibri"/>
              </a:rPr>
              <a:t>Schwarzhemden</a:t>
            </a:r>
            <a:r>
              <a:rPr lang="en-US" dirty="0">
                <a:cs typeface="Calibri"/>
              </a:rPr>
              <a:t> in Deutschland und in </a:t>
            </a:r>
            <a:r>
              <a:rPr lang="en-US" dirty="0" err="1">
                <a:cs typeface="Calibri"/>
              </a:rPr>
              <a:t>Italien</a:t>
            </a:r>
            <a:r>
              <a:rPr lang="en-US" dirty="0">
                <a:cs typeface="Calibri"/>
              </a:rPr>
              <a:t>. </a:t>
            </a:r>
            <a:endParaRPr lang="en-US" dirty="0"/>
          </a:p>
        </p:txBody>
      </p:sp>
      <p:pic>
        <p:nvPicPr>
          <p:cNvPr id="4" name="Picture 4" descr="A group of people posing for a photo&#10;&#10;Description generated with very high confidence">
            <a:extLst>
              <a:ext uri="{FF2B5EF4-FFF2-40B4-BE49-F238E27FC236}">
                <a16:creationId xmlns:a16="http://schemas.microsoft.com/office/drawing/2014/main" id="{6F689EC6-10CD-42EA-BBAC-099E69CE2C26}"/>
              </a:ext>
            </a:extLst>
          </p:cNvPr>
          <p:cNvPicPr>
            <a:picLocks noChangeAspect="1"/>
          </p:cNvPicPr>
          <p:nvPr/>
        </p:nvPicPr>
        <p:blipFill>
          <a:blip r:embed="rId2"/>
          <a:stretch>
            <a:fillRect/>
          </a:stretch>
        </p:blipFill>
        <p:spPr>
          <a:xfrm>
            <a:off x="7354739" y="2615968"/>
            <a:ext cx="4569123" cy="3958949"/>
          </a:xfrm>
          <a:prstGeom prst="rect">
            <a:avLst/>
          </a:prstGeom>
        </p:spPr>
      </p:pic>
      <p:sp>
        <p:nvSpPr>
          <p:cNvPr id="6" name="TextBox 5">
            <a:extLst>
              <a:ext uri="{FF2B5EF4-FFF2-40B4-BE49-F238E27FC236}">
                <a16:creationId xmlns:a16="http://schemas.microsoft.com/office/drawing/2014/main" id="{48F29AA1-6696-4D25-9773-FF7379BADD40}"/>
              </a:ext>
            </a:extLst>
          </p:cNvPr>
          <p:cNvSpPr txBox="1"/>
          <p:nvPr/>
        </p:nvSpPr>
        <p:spPr>
          <a:xfrm>
            <a:off x="7326702" y="6140570"/>
            <a:ext cx="4166558"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 </a:t>
            </a:r>
            <a:r>
              <a:rPr lang="en-US" b="1">
                <a:solidFill>
                  <a:schemeClr val="bg1"/>
                </a:solidFill>
              </a:rPr>
              <a:t>"Camisas </a:t>
            </a:r>
            <a:r>
              <a:rPr lang="en-US" b="1" err="1">
                <a:solidFill>
                  <a:schemeClr val="bg1"/>
                </a:solidFill>
              </a:rPr>
              <a:t>Doradas</a:t>
            </a:r>
            <a:r>
              <a:rPr lang="en-US" b="1">
                <a:solidFill>
                  <a:schemeClr val="bg1"/>
                </a:solidFill>
              </a:rPr>
              <a:t>" - </a:t>
            </a:r>
            <a:r>
              <a:rPr lang="en-US" b="1" err="1">
                <a:solidFill>
                  <a:schemeClr val="bg1"/>
                </a:solidFill>
              </a:rPr>
              <a:t>Goldhemden</a:t>
            </a:r>
            <a:r>
              <a:rPr lang="en-US" b="1">
                <a:solidFill>
                  <a:schemeClr val="bg1"/>
                </a:solidFill>
              </a:rPr>
              <a:t> </a:t>
            </a:r>
            <a:endParaRPr lang="en-US" b="1">
              <a:solidFill>
                <a:schemeClr val="bg1"/>
              </a:solidFill>
              <a:cs typeface="Calibri"/>
            </a:endParaRPr>
          </a:p>
        </p:txBody>
      </p:sp>
      <p:sp>
        <p:nvSpPr>
          <p:cNvPr id="11" name="TextBox 10">
            <a:extLst>
              <a:ext uri="{FF2B5EF4-FFF2-40B4-BE49-F238E27FC236}">
                <a16:creationId xmlns:a16="http://schemas.microsoft.com/office/drawing/2014/main" id="{E8E0BEB4-1AEC-401E-833C-D1F16DA15DB6}"/>
              </a:ext>
            </a:extLst>
          </p:cNvPr>
          <p:cNvSpPr txBox="1"/>
          <p:nvPr/>
        </p:nvSpPr>
        <p:spPr>
          <a:xfrm>
            <a:off x="353682" y="3049437"/>
            <a:ext cx="6839310" cy="310854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dirty="0" err="1">
                <a:cs typeface="Calibri"/>
              </a:rPr>
              <a:t>Ihre</a:t>
            </a:r>
            <a:r>
              <a:rPr lang="en-US" sz="2800" dirty="0">
                <a:cs typeface="Calibri"/>
              </a:rPr>
              <a:t> </a:t>
            </a:r>
            <a:r>
              <a:rPr lang="en-US" sz="2800" dirty="0" err="1">
                <a:cs typeface="Calibri"/>
              </a:rPr>
              <a:t>Aufgabe</a:t>
            </a:r>
            <a:r>
              <a:rPr lang="en-US" sz="2800" dirty="0">
                <a:cs typeface="Calibri"/>
              </a:rPr>
              <a:t> </a:t>
            </a:r>
            <a:r>
              <a:rPr lang="en-US" sz="2800" dirty="0" err="1">
                <a:cs typeface="Calibri"/>
              </a:rPr>
              <a:t>sahen</a:t>
            </a:r>
            <a:r>
              <a:rPr lang="en-US" sz="2800" dirty="0">
                <a:cs typeface="Calibri"/>
              </a:rPr>
              <a:t> </a:t>
            </a:r>
            <a:r>
              <a:rPr lang="en-US" sz="2800" dirty="0" err="1">
                <a:cs typeface="Calibri"/>
              </a:rPr>
              <a:t>sie</a:t>
            </a:r>
            <a:r>
              <a:rPr lang="en-US" sz="2800" dirty="0">
                <a:cs typeface="Calibri"/>
              </a:rPr>
              <a:t> </a:t>
            </a:r>
            <a:r>
              <a:rPr lang="en-US" sz="2800" dirty="0" err="1">
                <a:cs typeface="Calibri"/>
              </a:rPr>
              <a:t>im</a:t>
            </a:r>
            <a:r>
              <a:rPr lang="en-US" sz="2800" dirty="0">
                <a:cs typeface="Calibri"/>
              </a:rPr>
              <a:t> </a:t>
            </a:r>
            <a:r>
              <a:rPr lang="en-US" sz="2800" dirty="0" err="1">
                <a:cs typeface="Calibri"/>
              </a:rPr>
              <a:t>Kampf</a:t>
            </a:r>
            <a:r>
              <a:rPr lang="en-US" sz="2800" dirty="0">
                <a:cs typeface="Calibri"/>
              </a:rPr>
              <a:t> </a:t>
            </a:r>
            <a:r>
              <a:rPr lang="en-US" sz="2800" dirty="0" err="1">
                <a:cs typeface="Calibri"/>
              </a:rPr>
              <a:t>gegen</a:t>
            </a:r>
            <a:r>
              <a:rPr lang="en-US" sz="2800" dirty="0">
                <a:cs typeface="Calibri"/>
              </a:rPr>
              <a:t> die </a:t>
            </a:r>
            <a:r>
              <a:rPr lang="en-US" sz="2800" dirty="0" err="1">
                <a:cs typeface="Calibri"/>
              </a:rPr>
              <a:t>jüdischen</a:t>
            </a:r>
            <a:r>
              <a:rPr lang="en-US" sz="2800" dirty="0">
                <a:cs typeface="Calibri"/>
              </a:rPr>
              <a:t> </a:t>
            </a:r>
            <a:r>
              <a:rPr lang="en-US" sz="2800" dirty="0" err="1">
                <a:cs typeface="Calibri"/>
              </a:rPr>
              <a:t>Einwanderer</a:t>
            </a:r>
            <a:r>
              <a:rPr lang="en-US" sz="2800" dirty="0">
                <a:cs typeface="Calibri"/>
              </a:rPr>
              <a:t>, die "</a:t>
            </a:r>
            <a:r>
              <a:rPr lang="en-US" sz="2800" dirty="0" err="1">
                <a:cs typeface="Calibri"/>
              </a:rPr>
              <a:t>mit</a:t>
            </a:r>
            <a:r>
              <a:rPr lang="en-US" sz="2800" dirty="0">
                <a:cs typeface="Calibri"/>
              </a:rPr>
              <a:t> </a:t>
            </a:r>
            <a:r>
              <a:rPr lang="en-US" sz="2800" dirty="0" smtClean="0">
                <a:cs typeface="Calibri"/>
              </a:rPr>
              <a:t>der </a:t>
            </a:r>
            <a:r>
              <a:rPr lang="en-US" sz="2800" dirty="0" err="1" smtClean="0">
                <a:cs typeface="Calibri"/>
              </a:rPr>
              <a:t>ihr</a:t>
            </a:r>
            <a:r>
              <a:rPr lang="en-US" sz="2800" dirty="0" smtClean="0">
                <a:cs typeface="Calibri"/>
              </a:rPr>
              <a:t> </a:t>
            </a:r>
            <a:r>
              <a:rPr lang="en-US" sz="2800" dirty="0" err="1" smtClean="0">
                <a:cs typeface="Calibri"/>
              </a:rPr>
              <a:t>eigenen</a:t>
            </a:r>
            <a:r>
              <a:rPr lang="en-US" sz="2800" dirty="0" smtClean="0">
                <a:cs typeface="Calibri"/>
              </a:rPr>
              <a:t> </a:t>
            </a:r>
            <a:r>
              <a:rPr lang="en-US" sz="2800" dirty="0" err="1">
                <a:cs typeface="Calibri"/>
              </a:rPr>
              <a:t>Disziplin</a:t>
            </a:r>
            <a:r>
              <a:rPr lang="en-US" sz="2800" dirty="0">
                <a:cs typeface="Calibri"/>
              </a:rPr>
              <a:t> den </a:t>
            </a:r>
            <a:r>
              <a:rPr lang="en-US" sz="2800" dirty="0" err="1">
                <a:cs typeface="Calibri"/>
              </a:rPr>
              <a:t>Befehlen</a:t>
            </a:r>
            <a:r>
              <a:rPr lang="en-US" sz="2800" dirty="0">
                <a:cs typeface="Calibri"/>
              </a:rPr>
              <a:t> der </a:t>
            </a:r>
            <a:r>
              <a:rPr lang="en-US" sz="2800" dirty="0" err="1" smtClean="0">
                <a:cs typeface="Calibri"/>
              </a:rPr>
              <a:t>Direktion</a:t>
            </a:r>
            <a:r>
              <a:rPr lang="en-US" sz="2800" dirty="0" smtClean="0">
                <a:cs typeface="Calibri"/>
              </a:rPr>
              <a:t> </a:t>
            </a:r>
            <a:r>
              <a:rPr lang="en-US" sz="2800" dirty="0" err="1">
                <a:cs typeface="Calibri"/>
              </a:rPr>
              <a:t>ihrer</a:t>
            </a:r>
            <a:r>
              <a:rPr lang="en-US" sz="2800" dirty="0">
                <a:cs typeface="Calibri"/>
              </a:rPr>
              <a:t> </a:t>
            </a:r>
            <a:r>
              <a:rPr lang="en-US" sz="2800" dirty="0" err="1">
                <a:cs typeface="Calibri"/>
              </a:rPr>
              <a:t>internationalen</a:t>
            </a:r>
            <a:r>
              <a:rPr lang="en-US" sz="2800" dirty="0">
                <a:cs typeface="Calibri"/>
              </a:rPr>
              <a:t> Mafia </a:t>
            </a:r>
            <a:r>
              <a:rPr lang="en-US" sz="2800" dirty="0" err="1">
                <a:cs typeface="Calibri"/>
              </a:rPr>
              <a:t>folgen</a:t>
            </a:r>
            <a:r>
              <a:rPr lang="en-US" sz="2800" dirty="0">
                <a:cs typeface="Calibri"/>
              </a:rPr>
              <a:t> und </a:t>
            </a:r>
            <a:r>
              <a:rPr lang="en-US" sz="2800" dirty="0" err="1">
                <a:cs typeface="Calibri"/>
              </a:rPr>
              <a:t>sich</a:t>
            </a:r>
            <a:r>
              <a:rPr lang="en-US" sz="2800" dirty="0">
                <a:cs typeface="Calibri"/>
              </a:rPr>
              <a:t> </a:t>
            </a:r>
            <a:r>
              <a:rPr lang="en-US" sz="2800" dirty="0" err="1">
                <a:cs typeface="Calibri"/>
              </a:rPr>
              <a:t>hinterlistig</a:t>
            </a:r>
            <a:r>
              <a:rPr lang="en-US" sz="2800" dirty="0">
                <a:cs typeface="Calibri"/>
              </a:rPr>
              <a:t> in </a:t>
            </a:r>
            <a:r>
              <a:rPr lang="en-US" sz="2800" dirty="0" err="1">
                <a:cs typeface="Calibri"/>
              </a:rPr>
              <a:t>Mexiko</a:t>
            </a:r>
            <a:r>
              <a:rPr lang="en-US" sz="2800" dirty="0">
                <a:cs typeface="Calibri"/>
              </a:rPr>
              <a:t> </a:t>
            </a:r>
            <a:r>
              <a:rPr lang="en-US" sz="2800" dirty="0" err="1">
                <a:cs typeface="Calibri"/>
              </a:rPr>
              <a:t>einschleichen</a:t>
            </a:r>
            <a:r>
              <a:rPr lang="en-US" sz="2800" dirty="0">
                <a:cs typeface="Calibri"/>
              </a:rPr>
              <a:t> um </a:t>
            </a:r>
            <a:r>
              <a:rPr lang="en-US" sz="2800" dirty="0" err="1" smtClean="0">
                <a:cs typeface="Calibri"/>
              </a:rPr>
              <a:t>sich</a:t>
            </a:r>
            <a:r>
              <a:rPr lang="en-US" sz="2800" dirty="0">
                <a:cs typeface="Calibri"/>
              </a:rPr>
              <a:t> </a:t>
            </a:r>
            <a:r>
              <a:rPr lang="en-US" sz="2800" dirty="0" smtClean="0">
                <a:cs typeface="Calibri"/>
              </a:rPr>
              <a:t>der </a:t>
            </a:r>
            <a:r>
              <a:rPr lang="en-US" sz="2800" dirty="0" err="1" smtClean="0">
                <a:cs typeface="Calibri"/>
              </a:rPr>
              <a:t>wenigen</a:t>
            </a:r>
            <a:r>
              <a:rPr lang="en-US" sz="2800" dirty="0">
                <a:cs typeface="Calibri"/>
              </a:rPr>
              <a:t> </a:t>
            </a:r>
            <a:r>
              <a:rPr lang="en-US" sz="2800" dirty="0" err="1" smtClean="0">
                <a:cs typeface="Calibri"/>
              </a:rPr>
              <a:t>Reichtümer</a:t>
            </a:r>
            <a:r>
              <a:rPr lang="en-US" sz="2800" dirty="0">
                <a:cs typeface="Calibri"/>
              </a:rPr>
              <a:t> </a:t>
            </a:r>
            <a:r>
              <a:rPr lang="en-US" sz="2800" dirty="0" err="1">
                <a:cs typeface="Calibri"/>
              </a:rPr>
              <a:t>zu</a:t>
            </a:r>
            <a:r>
              <a:rPr lang="en-US" sz="2800" dirty="0">
                <a:cs typeface="Calibri"/>
              </a:rPr>
              <a:t> </a:t>
            </a:r>
            <a:r>
              <a:rPr lang="en-US" sz="2800" dirty="0" err="1">
                <a:cs typeface="Calibri"/>
              </a:rPr>
              <a:t>bemächtigen</a:t>
            </a:r>
            <a:r>
              <a:rPr lang="en-US" sz="2800" dirty="0">
                <a:cs typeface="Calibri"/>
              </a:rPr>
              <a:t>, die </a:t>
            </a:r>
            <a:r>
              <a:rPr lang="en-US" sz="2800" dirty="0" err="1">
                <a:cs typeface="Calibri"/>
              </a:rPr>
              <a:t>uns</a:t>
            </a:r>
            <a:r>
              <a:rPr lang="en-US" sz="2800" dirty="0">
                <a:cs typeface="Calibri"/>
              </a:rPr>
              <a:t> </a:t>
            </a:r>
            <a:r>
              <a:rPr lang="en-US" sz="2800" dirty="0" err="1">
                <a:cs typeface="Calibri"/>
              </a:rPr>
              <a:t>noch</a:t>
            </a:r>
            <a:r>
              <a:rPr lang="en-US" sz="2800" dirty="0">
                <a:cs typeface="Calibri"/>
              </a:rPr>
              <a:t> </a:t>
            </a:r>
            <a:r>
              <a:rPr lang="en-US" sz="2800" dirty="0" err="1" smtClean="0">
                <a:cs typeface="Calibri"/>
              </a:rPr>
              <a:t>geblieben</a:t>
            </a:r>
            <a:r>
              <a:rPr lang="en-US" sz="2800" dirty="0" smtClean="0">
                <a:cs typeface="Calibri"/>
              </a:rPr>
              <a:t> </a:t>
            </a:r>
            <a:r>
              <a:rPr lang="en-US" sz="2800" dirty="0" err="1">
                <a:cs typeface="Calibri"/>
              </a:rPr>
              <a:t>sind</a:t>
            </a:r>
            <a:r>
              <a:rPr lang="en-US" sz="2800" dirty="0">
                <a:cs typeface="Calibri"/>
              </a:rPr>
              <a:t>."</a:t>
            </a:r>
          </a:p>
        </p:txBody>
      </p:sp>
    </p:spTree>
    <p:extLst>
      <p:ext uri="{BB962C8B-B14F-4D97-AF65-F5344CB8AC3E}">
        <p14:creationId xmlns:p14="http://schemas.microsoft.com/office/powerpoint/2010/main" val="2500811212"/>
      </p:ext>
    </p:extLst>
  </p:cSld>
  <p:clrMapOvr>
    <a:masterClrMapping/>
  </p:clrMapOvr>
  <mc:AlternateContent xmlns:mc="http://schemas.openxmlformats.org/markup-compatibility/2006">
    <mc:Choice xmlns:p14="http://schemas.microsoft.com/office/powerpoint/2010/main" Requires="p14">
      <p:transition spd="slow" p14:dur="2000" advTm="34777"/>
    </mc:Choice>
    <mc:Fallback>
      <p:transition spd="slow" advTm="34777"/>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27DAE1-F4F3-4800-9C32-2E78BCDEBA90}"/>
              </a:ext>
            </a:extLst>
          </p:cNvPr>
          <p:cNvSpPr>
            <a:spLocks noGrp="1"/>
          </p:cNvSpPr>
          <p:nvPr>
            <p:ph idx="1"/>
          </p:nvPr>
        </p:nvSpPr>
        <p:spPr>
          <a:xfrm>
            <a:off x="464389" y="316002"/>
            <a:ext cx="11306353" cy="6105375"/>
          </a:xfrm>
        </p:spPr>
        <p:txBody>
          <a:bodyPr vert="horz" lIns="91440" tIns="45720" rIns="91440" bIns="45720" rtlCol="0" anchor="t">
            <a:normAutofit fontScale="77500" lnSpcReduction="20000"/>
          </a:bodyPr>
          <a:lstStyle/>
          <a:p>
            <a:pPr marL="0" indent="0" algn="just">
              <a:buNone/>
            </a:pPr>
            <a:r>
              <a:rPr lang="en-US" dirty="0">
                <a:cs typeface="Calibri"/>
              </a:rPr>
              <a:t>D</a:t>
            </a:r>
            <a:r>
              <a:rPr lang="en-US" sz="3100" dirty="0">
                <a:cs typeface="Calibri"/>
              </a:rPr>
              <a:t>er Protest </a:t>
            </a:r>
            <a:r>
              <a:rPr lang="en-US" sz="3100" dirty="0" err="1">
                <a:cs typeface="Calibri"/>
              </a:rPr>
              <a:t>gegen</a:t>
            </a:r>
            <a:r>
              <a:rPr lang="en-US" sz="3100" dirty="0">
                <a:cs typeface="Calibri"/>
              </a:rPr>
              <a:t> die </a:t>
            </a:r>
            <a:r>
              <a:rPr lang="en-US" sz="3100" dirty="0" err="1">
                <a:cs typeface="Calibri"/>
              </a:rPr>
              <a:t>Einreise</a:t>
            </a:r>
            <a:r>
              <a:rPr lang="en-US" sz="3100" dirty="0">
                <a:cs typeface="Calibri"/>
              </a:rPr>
              <a:t> </a:t>
            </a:r>
            <a:r>
              <a:rPr lang="en-US" sz="3100" dirty="0" err="1">
                <a:cs typeface="Calibri"/>
              </a:rPr>
              <a:t>jüdischer</a:t>
            </a:r>
            <a:r>
              <a:rPr lang="en-US" sz="3100" dirty="0">
                <a:cs typeface="Calibri"/>
              </a:rPr>
              <a:t> </a:t>
            </a:r>
            <a:r>
              <a:rPr lang="en-US" sz="3100" dirty="0" err="1">
                <a:cs typeface="Calibri"/>
              </a:rPr>
              <a:t>Flüchtlinge</a:t>
            </a:r>
            <a:r>
              <a:rPr lang="en-US" sz="3100" dirty="0">
                <a:cs typeface="Calibri"/>
              </a:rPr>
              <a:t> </a:t>
            </a:r>
            <a:r>
              <a:rPr lang="en-US" sz="3100" dirty="0" err="1">
                <a:cs typeface="Calibri"/>
              </a:rPr>
              <a:t>beschränkte</a:t>
            </a:r>
            <a:r>
              <a:rPr lang="en-US" sz="3100" dirty="0">
                <a:cs typeface="Calibri"/>
              </a:rPr>
              <a:t> </a:t>
            </a:r>
            <a:r>
              <a:rPr lang="en-US" sz="3100" dirty="0" err="1">
                <a:cs typeface="Calibri"/>
              </a:rPr>
              <a:t>sich</a:t>
            </a:r>
            <a:r>
              <a:rPr lang="en-US" sz="3100" dirty="0">
                <a:cs typeface="Calibri"/>
              </a:rPr>
              <a:t> </a:t>
            </a:r>
            <a:r>
              <a:rPr lang="en-US" sz="3100" dirty="0" err="1">
                <a:cs typeface="Calibri"/>
              </a:rPr>
              <a:t>aber</a:t>
            </a:r>
            <a:r>
              <a:rPr lang="en-US" sz="3100" dirty="0">
                <a:cs typeface="Calibri"/>
              </a:rPr>
              <a:t> </a:t>
            </a:r>
            <a:r>
              <a:rPr lang="en-US" sz="3100" dirty="0" err="1">
                <a:cs typeface="Calibri"/>
              </a:rPr>
              <a:t>nicht</a:t>
            </a:r>
            <a:r>
              <a:rPr lang="en-US" sz="3100" dirty="0">
                <a:cs typeface="Calibri"/>
              </a:rPr>
              <a:t> </a:t>
            </a:r>
            <a:r>
              <a:rPr lang="en-US" sz="3100" dirty="0" err="1">
                <a:cs typeface="Calibri"/>
              </a:rPr>
              <a:t>nur</a:t>
            </a:r>
            <a:r>
              <a:rPr lang="en-US" sz="3100" dirty="0">
                <a:cs typeface="Calibri"/>
              </a:rPr>
              <a:t> auf die </a:t>
            </a:r>
            <a:r>
              <a:rPr lang="en-US" sz="3100" dirty="0" err="1">
                <a:cs typeface="Calibri"/>
              </a:rPr>
              <a:t>Rechte</a:t>
            </a:r>
            <a:r>
              <a:rPr lang="en-US" sz="3100" dirty="0">
                <a:cs typeface="Calibri"/>
              </a:rPr>
              <a:t>. Die </a:t>
            </a:r>
            <a:r>
              <a:rPr lang="en-US" sz="3100" dirty="0" err="1">
                <a:cs typeface="Calibri"/>
              </a:rPr>
              <a:t>Linke</a:t>
            </a:r>
            <a:r>
              <a:rPr lang="en-US" sz="3100" dirty="0">
                <a:cs typeface="Calibri"/>
              </a:rPr>
              <a:t> </a:t>
            </a:r>
            <a:r>
              <a:rPr lang="en-US" sz="3100" dirty="0" err="1">
                <a:cs typeface="Calibri"/>
              </a:rPr>
              <a:t>Nationale</a:t>
            </a:r>
            <a:r>
              <a:rPr lang="en-US" sz="3100" dirty="0">
                <a:cs typeface="Calibri"/>
              </a:rPr>
              <a:t> </a:t>
            </a:r>
            <a:r>
              <a:rPr lang="en-US" sz="3100" dirty="0" err="1" smtClean="0">
                <a:cs typeface="Calibri"/>
              </a:rPr>
              <a:t>Vereinigung</a:t>
            </a:r>
            <a:r>
              <a:rPr lang="en-US" sz="3100" dirty="0" smtClean="0">
                <a:cs typeface="Calibri"/>
              </a:rPr>
              <a:t> </a:t>
            </a:r>
            <a:r>
              <a:rPr lang="en-US" sz="3100" dirty="0" err="1" smtClean="0">
                <a:cs typeface="Calibri"/>
              </a:rPr>
              <a:t>verlangte</a:t>
            </a:r>
            <a:r>
              <a:rPr lang="en-US" sz="3100" dirty="0" smtClean="0">
                <a:cs typeface="Calibri"/>
              </a:rPr>
              <a:t> 1937 </a:t>
            </a:r>
            <a:r>
              <a:rPr lang="en-US" sz="3100" dirty="0" err="1" smtClean="0">
                <a:cs typeface="Calibri"/>
              </a:rPr>
              <a:t>eine</a:t>
            </a:r>
            <a:r>
              <a:rPr lang="en-US" sz="3100" dirty="0" smtClean="0">
                <a:cs typeface="Calibri"/>
              </a:rPr>
              <a:t> </a:t>
            </a:r>
            <a:r>
              <a:rPr lang="en-US" sz="3100" dirty="0">
                <a:cs typeface="Calibri"/>
              </a:rPr>
              <a:t>Zone </a:t>
            </a:r>
            <a:r>
              <a:rPr lang="en-US" sz="3100" dirty="0" err="1">
                <a:cs typeface="Calibri"/>
              </a:rPr>
              <a:t>im</a:t>
            </a:r>
            <a:r>
              <a:rPr lang="en-US" sz="3100" dirty="0">
                <a:cs typeface="Calibri"/>
              </a:rPr>
              <a:t> </a:t>
            </a:r>
            <a:r>
              <a:rPr lang="en-US" sz="3100" dirty="0" err="1">
                <a:cs typeface="Calibri"/>
              </a:rPr>
              <a:t>Stadtzentrum</a:t>
            </a:r>
            <a:r>
              <a:rPr lang="en-US" sz="3100" dirty="0">
                <a:cs typeface="Calibri"/>
              </a:rPr>
              <a:t>, </a:t>
            </a:r>
            <a:r>
              <a:rPr lang="en-US" sz="3100" dirty="0" err="1">
                <a:cs typeface="Calibri"/>
              </a:rPr>
              <a:t>wegen</a:t>
            </a:r>
            <a:r>
              <a:rPr lang="en-US" sz="3100" dirty="0">
                <a:cs typeface="Calibri"/>
              </a:rPr>
              <a:t> </a:t>
            </a:r>
            <a:r>
              <a:rPr lang="en-US" sz="3100" dirty="0" err="1">
                <a:cs typeface="Calibri"/>
              </a:rPr>
              <a:t>daraus</a:t>
            </a:r>
            <a:r>
              <a:rPr lang="en-US" sz="3100" dirty="0">
                <a:cs typeface="Calibri"/>
              </a:rPr>
              <a:t> </a:t>
            </a:r>
            <a:r>
              <a:rPr lang="en-US" sz="3100" dirty="0" err="1">
                <a:cs typeface="Calibri"/>
              </a:rPr>
              <a:t>für</a:t>
            </a:r>
            <a:r>
              <a:rPr lang="en-US" sz="3100" dirty="0">
                <a:cs typeface="Calibri"/>
              </a:rPr>
              <a:t> </a:t>
            </a:r>
            <a:r>
              <a:rPr lang="en-US" sz="3100" dirty="0" err="1">
                <a:cs typeface="Calibri"/>
              </a:rPr>
              <a:t>sie</a:t>
            </a:r>
            <a:r>
              <a:rPr lang="en-US" sz="3100" dirty="0">
                <a:cs typeface="Calibri"/>
              </a:rPr>
              <a:t> </a:t>
            </a:r>
            <a:r>
              <a:rPr lang="en-US" sz="3100" dirty="0" err="1" smtClean="0">
                <a:cs typeface="Calibri"/>
              </a:rPr>
              <a:t>entstehenden</a:t>
            </a:r>
            <a:r>
              <a:rPr lang="en-US" sz="3100" dirty="0">
                <a:cs typeface="Calibri"/>
              </a:rPr>
              <a:t> </a:t>
            </a:r>
            <a:r>
              <a:rPr lang="en-US" sz="3100" dirty="0" err="1" smtClean="0">
                <a:cs typeface="Calibri"/>
              </a:rPr>
              <a:t>wirtschaftlichen</a:t>
            </a:r>
            <a:r>
              <a:rPr lang="en-US" sz="3100" dirty="0" smtClean="0">
                <a:cs typeface="Calibri"/>
              </a:rPr>
              <a:t> </a:t>
            </a:r>
            <a:r>
              <a:rPr lang="en-US" sz="3100" dirty="0" err="1" smtClean="0">
                <a:cs typeface="Calibri"/>
              </a:rPr>
              <a:t>Vorteilen</a:t>
            </a:r>
            <a:r>
              <a:rPr lang="en-US" sz="3100" dirty="0" smtClean="0">
                <a:cs typeface="Calibri"/>
              </a:rPr>
              <a:t>, </a:t>
            </a:r>
            <a:r>
              <a:rPr lang="en-US" sz="3100" dirty="0">
                <a:cs typeface="Calibri"/>
              </a:rPr>
              <a:t>"</a:t>
            </a:r>
            <a:r>
              <a:rPr lang="en-US" sz="3100" dirty="0" err="1">
                <a:cs typeface="Calibri"/>
              </a:rPr>
              <a:t>Jüdisches</a:t>
            </a:r>
            <a:r>
              <a:rPr lang="en-US" sz="3100" dirty="0">
                <a:cs typeface="Calibri"/>
              </a:rPr>
              <a:t> </a:t>
            </a:r>
            <a:r>
              <a:rPr lang="en-US" sz="3100" dirty="0" err="1">
                <a:cs typeface="Calibri"/>
              </a:rPr>
              <a:t>Viertel</a:t>
            </a:r>
            <a:r>
              <a:rPr lang="en-US" sz="3100" dirty="0">
                <a:cs typeface="Calibri"/>
              </a:rPr>
              <a:t>" </a:t>
            </a:r>
            <a:r>
              <a:rPr lang="en-US" sz="3100" dirty="0" err="1">
                <a:cs typeface="Calibri"/>
              </a:rPr>
              <a:t>zu</a:t>
            </a:r>
            <a:r>
              <a:rPr lang="en-US" sz="3100" dirty="0">
                <a:cs typeface="Calibri"/>
              </a:rPr>
              <a:t> </a:t>
            </a:r>
            <a:r>
              <a:rPr lang="en-US" sz="3100" dirty="0" err="1">
                <a:cs typeface="Calibri"/>
              </a:rPr>
              <a:t>erklären</a:t>
            </a:r>
            <a:r>
              <a:rPr lang="en-US" sz="3100" dirty="0">
                <a:cs typeface="Calibri"/>
              </a:rPr>
              <a:t>. 1939 </a:t>
            </a:r>
            <a:r>
              <a:rPr lang="en-US" sz="3100" dirty="0" err="1">
                <a:cs typeface="Calibri"/>
              </a:rPr>
              <a:t>erklärten</a:t>
            </a:r>
            <a:r>
              <a:rPr lang="en-US" sz="3100" dirty="0">
                <a:cs typeface="Calibri"/>
              </a:rPr>
              <a:t> </a:t>
            </a:r>
            <a:r>
              <a:rPr lang="en-US" sz="3100" dirty="0" err="1">
                <a:cs typeface="Calibri"/>
              </a:rPr>
              <a:t>sie</a:t>
            </a:r>
            <a:r>
              <a:rPr lang="en-US" sz="3100" dirty="0">
                <a:cs typeface="Calibri"/>
              </a:rPr>
              <a:t> </a:t>
            </a:r>
            <a:r>
              <a:rPr lang="en-US" sz="3100" dirty="0" err="1">
                <a:cs typeface="Calibri"/>
              </a:rPr>
              <a:t>sich</a:t>
            </a:r>
            <a:r>
              <a:rPr lang="en-US" sz="3100" dirty="0">
                <a:cs typeface="Calibri"/>
              </a:rPr>
              <a:t> </a:t>
            </a:r>
            <a:r>
              <a:rPr lang="en-US" sz="3100" dirty="0" err="1">
                <a:cs typeface="Calibri"/>
              </a:rPr>
              <a:t>besorgt</a:t>
            </a:r>
            <a:r>
              <a:rPr lang="en-US" sz="3100" dirty="0">
                <a:cs typeface="Calibri"/>
              </a:rPr>
              <a:t> </a:t>
            </a:r>
            <a:r>
              <a:rPr lang="en-US" sz="3100" dirty="0" err="1">
                <a:cs typeface="Calibri"/>
              </a:rPr>
              <a:t>darüber</a:t>
            </a:r>
            <a:r>
              <a:rPr lang="en-US" sz="3100" dirty="0">
                <a:cs typeface="Calibri"/>
              </a:rPr>
              <a:t>, </a:t>
            </a:r>
            <a:r>
              <a:rPr lang="en-US" sz="3100" dirty="0" err="1">
                <a:cs typeface="Calibri"/>
              </a:rPr>
              <a:t>dass</a:t>
            </a:r>
            <a:r>
              <a:rPr lang="en-US" sz="3100" dirty="0">
                <a:cs typeface="Calibri"/>
              </a:rPr>
              <a:t> </a:t>
            </a:r>
            <a:r>
              <a:rPr lang="en-US" sz="3100" dirty="0" err="1">
                <a:cs typeface="Calibri"/>
              </a:rPr>
              <a:t>ein</a:t>
            </a:r>
            <a:r>
              <a:rPr lang="en-US" sz="3100" dirty="0">
                <a:cs typeface="Calibri"/>
              </a:rPr>
              <a:t> </a:t>
            </a:r>
            <a:r>
              <a:rPr lang="en-US" sz="3100" dirty="0" err="1">
                <a:cs typeface="Calibri"/>
              </a:rPr>
              <a:t>Asyl</a:t>
            </a:r>
            <a:r>
              <a:rPr lang="en-US" sz="3100" dirty="0">
                <a:cs typeface="Calibri"/>
              </a:rPr>
              <a:t> </a:t>
            </a:r>
            <a:r>
              <a:rPr lang="en-US" sz="3100" dirty="0" err="1">
                <a:cs typeface="Calibri"/>
              </a:rPr>
              <a:t>für</a:t>
            </a:r>
            <a:r>
              <a:rPr lang="en-US" sz="3100" dirty="0">
                <a:cs typeface="Calibri"/>
              </a:rPr>
              <a:t> die </a:t>
            </a:r>
            <a:r>
              <a:rPr lang="en-US" sz="3100" dirty="0" err="1">
                <a:cs typeface="Calibri"/>
              </a:rPr>
              <a:t>Juden</a:t>
            </a:r>
            <a:r>
              <a:rPr lang="en-US" sz="3100" dirty="0">
                <a:cs typeface="Calibri"/>
              </a:rPr>
              <a:t> die </a:t>
            </a:r>
            <a:r>
              <a:rPr lang="en-US" sz="3100" dirty="0" err="1">
                <a:cs typeface="Calibri"/>
              </a:rPr>
              <a:t>Interessen</a:t>
            </a:r>
            <a:r>
              <a:rPr lang="en-US" sz="3100" dirty="0">
                <a:cs typeface="Calibri"/>
              </a:rPr>
              <a:t> der </a:t>
            </a:r>
            <a:r>
              <a:rPr lang="en-US" sz="3100" dirty="0" err="1">
                <a:cs typeface="Calibri"/>
              </a:rPr>
              <a:t>mexikanischen</a:t>
            </a:r>
            <a:r>
              <a:rPr lang="en-US" sz="3100" dirty="0">
                <a:cs typeface="Calibri"/>
              </a:rPr>
              <a:t> </a:t>
            </a:r>
            <a:r>
              <a:rPr lang="en-US" sz="3100" dirty="0" err="1">
                <a:cs typeface="Calibri"/>
              </a:rPr>
              <a:t>Arbeiterklasse</a:t>
            </a:r>
            <a:r>
              <a:rPr lang="en-US" sz="3100" dirty="0">
                <a:cs typeface="Calibri"/>
              </a:rPr>
              <a:t> </a:t>
            </a:r>
            <a:r>
              <a:rPr lang="en-US" sz="3100" dirty="0" err="1">
                <a:cs typeface="Calibri"/>
              </a:rPr>
              <a:t>bedrohe</a:t>
            </a:r>
            <a:r>
              <a:rPr lang="en-US" sz="3100" dirty="0">
                <a:cs typeface="Calibri"/>
              </a:rPr>
              <a:t>. </a:t>
            </a:r>
            <a:endParaRPr lang="en-US" sz="3100" dirty="0" smtClean="0">
              <a:cs typeface="Calibri"/>
            </a:endParaRPr>
          </a:p>
          <a:p>
            <a:pPr marL="0" indent="0" algn="just">
              <a:buNone/>
            </a:pPr>
            <a:endParaRPr lang="en-US" sz="3100" dirty="0">
              <a:cs typeface="Calibri"/>
            </a:endParaRPr>
          </a:p>
          <a:p>
            <a:pPr marL="0" indent="0" algn="just">
              <a:buNone/>
            </a:pPr>
            <a:r>
              <a:rPr lang="en-US" sz="3100" dirty="0">
                <a:cs typeface="Calibri"/>
              </a:rPr>
              <a:t>In den </a:t>
            </a:r>
            <a:r>
              <a:rPr lang="en-US" sz="3100" dirty="0" err="1">
                <a:cs typeface="Calibri"/>
              </a:rPr>
              <a:t>folgenden</a:t>
            </a:r>
            <a:r>
              <a:rPr lang="en-US" sz="3100" dirty="0">
                <a:cs typeface="Calibri"/>
              </a:rPr>
              <a:t> </a:t>
            </a:r>
            <a:r>
              <a:rPr lang="en-US" sz="3100" dirty="0" err="1">
                <a:cs typeface="Calibri"/>
              </a:rPr>
              <a:t>Jahren</a:t>
            </a:r>
            <a:r>
              <a:rPr lang="en-US" sz="3100" dirty="0">
                <a:cs typeface="Calibri"/>
              </a:rPr>
              <a:t> </a:t>
            </a:r>
            <a:r>
              <a:rPr lang="en-US" sz="3100" dirty="0" err="1">
                <a:cs typeface="Calibri"/>
              </a:rPr>
              <a:t>blühte</a:t>
            </a:r>
            <a:r>
              <a:rPr lang="en-US" sz="3100" dirty="0">
                <a:cs typeface="Calibri"/>
              </a:rPr>
              <a:t> die </a:t>
            </a:r>
            <a:r>
              <a:rPr lang="en-US" sz="3100" dirty="0" err="1">
                <a:cs typeface="Calibri"/>
              </a:rPr>
              <a:t>Xenofobie</a:t>
            </a:r>
            <a:r>
              <a:rPr lang="en-US" sz="3100" dirty="0">
                <a:cs typeface="Calibri"/>
              </a:rPr>
              <a:t>. </a:t>
            </a:r>
            <a:r>
              <a:rPr lang="en-US" sz="3100" dirty="0" err="1">
                <a:cs typeface="Calibri"/>
              </a:rPr>
              <a:t>Gruppen</a:t>
            </a:r>
            <a:r>
              <a:rPr lang="en-US" sz="3100" dirty="0">
                <a:cs typeface="Calibri"/>
              </a:rPr>
              <a:t>, die in </a:t>
            </a:r>
            <a:r>
              <a:rPr lang="en-US" sz="3100" dirty="0" err="1">
                <a:cs typeface="Calibri"/>
              </a:rPr>
              <a:t>Mexiko</a:t>
            </a:r>
            <a:r>
              <a:rPr lang="en-US" sz="3100" dirty="0">
                <a:cs typeface="Calibri"/>
              </a:rPr>
              <a:t> </a:t>
            </a:r>
            <a:r>
              <a:rPr lang="en-US" sz="3100" dirty="0" err="1">
                <a:cs typeface="Calibri"/>
              </a:rPr>
              <a:t>einwandern</a:t>
            </a:r>
            <a:r>
              <a:rPr lang="en-US" sz="3100" dirty="0">
                <a:cs typeface="Calibri"/>
              </a:rPr>
              <a:t> </a:t>
            </a:r>
            <a:r>
              <a:rPr lang="en-US" sz="3100" dirty="0" err="1">
                <a:cs typeface="Calibri"/>
              </a:rPr>
              <a:t>woll</a:t>
            </a:r>
            <a:r>
              <a:rPr lang="en-US" sz="3100" dirty="0">
                <a:cs typeface="Calibri"/>
              </a:rPr>
              <a:t>-ten, </a:t>
            </a:r>
            <a:r>
              <a:rPr lang="en-US" sz="3100" dirty="0" err="1">
                <a:cs typeface="Calibri"/>
              </a:rPr>
              <a:t>wurden</a:t>
            </a:r>
            <a:r>
              <a:rPr lang="en-US" sz="3100" dirty="0">
                <a:cs typeface="Calibri"/>
              </a:rPr>
              <a:t> </a:t>
            </a:r>
            <a:r>
              <a:rPr lang="en-US" sz="3100" dirty="0" err="1">
                <a:cs typeface="Calibri"/>
              </a:rPr>
              <a:t>mit</a:t>
            </a:r>
            <a:r>
              <a:rPr lang="en-US" sz="3100" dirty="0">
                <a:cs typeface="Calibri"/>
              </a:rPr>
              <a:t> </a:t>
            </a:r>
            <a:r>
              <a:rPr lang="en-US" sz="3100" dirty="0" err="1">
                <a:cs typeface="Calibri"/>
              </a:rPr>
              <a:t>dem</a:t>
            </a:r>
            <a:r>
              <a:rPr lang="en-US" sz="3100" dirty="0">
                <a:cs typeface="Calibri"/>
              </a:rPr>
              <a:t> </a:t>
            </a:r>
            <a:r>
              <a:rPr lang="en-US" sz="3100" dirty="0" smtClean="0">
                <a:cs typeface="Calibri"/>
              </a:rPr>
              <a:t>Motto </a:t>
            </a:r>
            <a:r>
              <a:rPr lang="en-US" sz="3100" dirty="0">
                <a:cs typeface="Calibri"/>
              </a:rPr>
              <a:t>"</a:t>
            </a:r>
            <a:r>
              <a:rPr lang="en-US" sz="3100" dirty="0" err="1">
                <a:cs typeface="Calibri"/>
              </a:rPr>
              <a:t>Mexiko</a:t>
            </a:r>
            <a:r>
              <a:rPr lang="en-US" sz="3100" dirty="0">
                <a:cs typeface="Calibri"/>
              </a:rPr>
              <a:t> den </a:t>
            </a:r>
            <a:r>
              <a:rPr lang="en-US" sz="3100" dirty="0" err="1">
                <a:cs typeface="Calibri"/>
              </a:rPr>
              <a:t>Mexikanern</a:t>
            </a:r>
            <a:r>
              <a:rPr lang="en-US" sz="3100" dirty="0">
                <a:cs typeface="Calibri"/>
              </a:rPr>
              <a:t>" </a:t>
            </a:r>
            <a:r>
              <a:rPr lang="en-US" sz="3100" dirty="0" err="1">
                <a:cs typeface="Calibri"/>
              </a:rPr>
              <a:t>angegriffen</a:t>
            </a:r>
            <a:r>
              <a:rPr lang="en-US" sz="3100" dirty="0">
                <a:cs typeface="Calibri"/>
              </a:rPr>
              <a:t>. </a:t>
            </a:r>
            <a:r>
              <a:rPr lang="en-US" sz="3100" dirty="0" err="1">
                <a:cs typeface="Calibri"/>
              </a:rPr>
              <a:t>Besonders</a:t>
            </a:r>
            <a:r>
              <a:rPr lang="en-US" sz="3100" dirty="0">
                <a:cs typeface="Calibri"/>
              </a:rPr>
              <a:t> </a:t>
            </a:r>
            <a:r>
              <a:rPr lang="en-US" sz="3100" dirty="0" err="1">
                <a:cs typeface="Calibri"/>
              </a:rPr>
              <a:t>Juden</a:t>
            </a:r>
            <a:r>
              <a:rPr lang="en-US" sz="3100" dirty="0">
                <a:cs typeface="Calibri"/>
              </a:rPr>
              <a:t> und </a:t>
            </a:r>
            <a:r>
              <a:rPr lang="en-US" sz="3100" dirty="0" err="1">
                <a:cs typeface="Calibri"/>
              </a:rPr>
              <a:t>Kommunisten</a:t>
            </a:r>
            <a:r>
              <a:rPr lang="en-US" sz="3100" dirty="0">
                <a:cs typeface="Calibri"/>
              </a:rPr>
              <a:t> </a:t>
            </a:r>
            <a:r>
              <a:rPr lang="en-US" sz="3100" dirty="0" err="1">
                <a:cs typeface="Calibri"/>
              </a:rPr>
              <a:t>waren</a:t>
            </a:r>
            <a:r>
              <a:rPr lang="en-US" sz="3100" dirty="0">
                <a:cs typeface="Calibri"/>
              </a:rPr>
              <a:t> </a:t>
            </a:r>
            <a:r>
              <a:rPr lang="en-US" sz="3100" dirty="0" err="1">
                <a:cs typeface="Calibri"/>
              </a:rPr>
              <a:t>betroffen</a:t>
            </a:r>
            <a:r>
              <a:rPr lang="en-US" sz="3100" dirty="0">
                <a:cs typeface="Calibri"/>
              </a:rPr>
              <a:t>. 1939 gab </a:t>
            </a:r>
            <a:r>
              <a:rPr lang="en-US" sz="3100" dirty="0" err="1">
                <a:cs typeface="Calibri"/>
              </a:rPr>
              <a:t>es</a:t>
            </a:r>
            <a:r>
              <a:rPr lang="en-US" sz="3100" dirty="0">
                <a:cs typeface="Calibri"/>
              </a:rPr>
              <a:t> </a:t>
            </a:r>
            <a:r>
              <a:rPr lang="en-US" sz="3100" dirty="0" err="1">
                <a:cs typeface="Calibri"/>
              </a:rPr>
              <a:t>eine</a:t>
            </a:r>
            <a:r>
              <a:rPr lang="en-US" sz="3100" dirty="0">
                <a:cs typeface="Calibri"/>
              </a:rPr>
              <a:t> Demonstration </a:t>
            </a:r>
            <a:r>
              <a:rPr lang="en-US" sz="3100" dirty="0" err="1">
                <a:cs typeface="Calibri"/>
              </a:rPr>
              <a:t>gegen</a:t>
            </a:r>
            <a:r>
              <a:rPr lang="en-US" sz="3100" dirty="0">
                <a:cs typeface="Calibri"/>
              </a:rPr>
              <a:t> den </a:t>
            </a:r>
            <a:r>
              <a:rPr lang="en-US" sz="3100" dirty="0" err="1">
                <a:cs typeface="Calibri"/>
              </a:rPr>
              <a:t>Aufenthalt</a:t>
            </a:r>
            <a:r>
              <a:rPr lang="en-US" sz="3100" dirty="0">
                <a:cs typeface="Calibri"/>
              </a:rPr>
              <a:t> von </a:t>
            </a:r>
            <a:r>
              <a:rPr lang="en-US" sz="3100" dirty="0" err="1">
                <a:cs typeface="Calibri"/>
              </a:rPr>
              <a:t>Trotzky</a:t>
            </a:r>
            <a:r>
              <a:rPr lang="en-US" sz="3100" dirty="0">
                <a:cs typeface="Calibri"/>
              </a:rPr>
              <a:t> in </a:t>
            </a:r>
            <a:r>
              <a:rPr lang="en-US" sz="3100" dirty="0" err="1">
                <a:cs typeface="Calibri"/>
              </a:rPr>
              <a:t>Mexiko</a:t>
            </a:r>
            <a:r>
              <a:rPr lang="en-US" sz="3100" dirty="0">
                <a:cs typeface="Calibri"/>
              </a:rPr>
              <a:t>, in </a:t>
            </a:r>
            <a:r>
              <a:rPr lang="en-US" sz="3100" dirty="0" err="1">
                <a:cs typeface="Calibri"/>
              </a:rPr>
              <a:t>deren</a:t>
            </a:r>
            <a:r>
              <a:rPr lang="en-US" sz="3100" dirty="0">
                <a:cs typeface="Calibri"/>
              </a:rPr>
              <a:t> </a:t>
            </a:r>
            <a:r>
              <a:rPr lang="en-US" sz="3100" dirty="0" err="1">
                <a:cs typeface="Calibri"/>
              </a:rPr>
              <a:t>Verlauf</a:t>
            </a:r>
            <a:r>
              <a:rPr lang="en-US" sz="3100" dirty="0">
                <a:cs typeface="Calibri"/>
              </a:rPr>
              <a:t> </a:t>
            </a:r>
            <a:r>
              <a:rPr lang="en-US" sz="3100" dirty="0" err="1">
                <a:cs typeface="Calibri"/>
              </a:rPr>
              <a:t>er</a:t>
            </a:r>
            <a:r>
              <a:rPr lang="en-US" sz="3100" dirty="0">
                <a:cs typeface="Calibri"/>
              </a:rPr>
              <a:t> </a:t>
            </a:r>
            <a:r>
              <a:rPr lang="en-US" sz="3100" dirty="0" err="1">
                <a:cs typeface="Calibri"/>
              </a:rPr>
              <a:t>als</a:t>
            </a:r>
            <a:r>
              <a:rPr lang="en-US" sz="3100" dirty="0">
                <a:cs typeface="Calibri"/>
              </a:rPr>
              <a:t> Jude, Atheist und </a:t>
            </a:r>
            <a:r>
              <a:rPr lang="en-US" sz="3100" dirty="0" err="1" smtClean="0">
                <a:cs typeface="Calibri"/>
              </a:rPr>
              <a:t>Kommunist</a:t>
            </a:r>
            <a:r>
              <a:rPr lang="en-US" sz="3100" dirty="0">
                <a:cs typeface="Calibri"/>
              </a:rPr>
              <a:t> </a:t>
            </a:r>
            <a:r>
              <a:rPr lang="en-US" sz="3100" dirty="0" err="1" smtClean="0">
                <a:cs typeface="Calibri"/>
              </a:rPr>
              <a:t>beschimpft</a:t>
            </a:r>
            <a:r>
              <a:rPr lang="en-US" sz="3100" dirty="0" smtClean="0">
                <a:cs typeface="Calibri"/>
              </a:rPr>
              <a:t> </a:t>
            </a:r>
            <a:r>
              <a:rPr lang="en-US" sz="3100" dirty="0" err="1" smtClean="0">
                <a:cs typeface="Calibri"/>
              </a:rPr>
              <a:t>wurde</a:t>
            </a:r>
            <a:r>
              <a:rPr lang="en-US" sz="3100" dirty="0">
                <a:cs typeface="Calibri"/>
              </a:rPr>
              <a:t>. </a:t>
            </a:r>
          </a:p>
          <a:p>
            <a:pPr marL="0" indent="0" algn="just">
              <a:buNone/>
            </a:pPr>
            <a:endParaRPr lang="en-US" sz="3100" dirty="0">
              <a:cs typeface="Calibri"/>
            </a:endParaRPr>
          </a:p>
          <a:p>
            <a:pPr marL="0" indent="0" algn="just">
              <a:buNone/>
            </a:pPr>
            <a:r>
              <a:rPr lang="en-US" sz="3100" dirty="0" err="1">
                <a:cs typeface="Calibri"/>
              </a:rPr>
              <a:t>Seit</a:t>
            </a:r>
            <a:r>
              <a:rPr lang="en-US" sz="3100" dirty="0">
                <a:cs typeface="Calibri"/>
              </a:rPr>
              <a:t> 1934 </a:t>
            </a:r>
            <a:r>
              <a:rPr lang="en-US" sz="3100" dirty="0" err="1">
                <a:cs typeface="Calibri"/>
              </a:rPr>
              <a:t>schloss</a:t>
            </a:r>
            <a:r>
              <a:rPr lang="en-US" sz="3100" dirty="0">
                <a:cs typeface="Calibri"/>
              </a:rPr>
              <a:t> die </a:t>
            </a:r>
            <a:r>
              <a:rPr lang="en-US" sz="3100" dirty="0" err="1">
                <a:cs typeface="Calibri"/>
              </a:rPr>
              <a:t>mexikanische</a:t>
            </a:r>
            <a:r>
              <a:rPr lang="en-US" sz="3100" dirty="0">
                <a:cs typeface="Calibri"/>
              </a:rPr>
              <a:t> </a:t>
            </a:r>
            <a:r>
              <a:rPr lang="en-US" sz="3100" dirty="0" err="1">
                <a:cs typeface="Calibri"/>
              </a:rPr>
              <a:t>Regierung</a:t>
            </a:r>
            <a:r>
              <a:rPr lang="en-US" sz="3100" dirty="0">
                <a:cs typeface="Calibri"/>
              </a:rPr>
              <a:t> den </a:t>
            </a:r>
            <a:r>
              <a:rPr lang="en-US" sz="3100" dirty="0" err="1">
                <a:cs typeface="Calibri"/>
              </a:rPr>
              <a:t>ausländischen</a:t>
            </a:r>
            <a:r>
              <a:rPr lang="en-US" sz="3100" dirty="0">
                <a:cs typeface="Calibri"/>
              </a:rPr>
              <a:t> </a:t>
            </a:r>
            <a:r>
              <a:rPr lang="en-US" sz="3100" dirty="0" err="1" smtClean="0">
                <a:cs typeface="Calibri"/>
              </a:rPr>
              <a:t>Einwanderern</a:t>
            </a:r>
            <a:r>
              <a:rPr lang="en-US" sz="3100" dirty="0" smtClean="0">
                <a:cs typeface="Calibri"/>
              </a:rPr>
              <a:t> </a:t>
            </a:r>
            <a:r>
              <a:rPr lang="en-US" sz="3100" dirty="0">
                <a:cs typeface="Calibri"/>
              </a:rPr>
              <a:t>die </a:t>
            </a:r>
            <a:r>
              <a:rPr lang="en-US" sz="3100" dirty="0" err="1">
                <a:cs typeface="Calibri"/>
              </a:rPr>
              <a:t>Tür</a:t>
            </a:r>
            <a:r>
              <a:rPr lang="en-US" sz="3100" dirty="0">
                <a:cs typeface="Calibri"/>
              </a:rPr>
              <a:t>, </a:t>
            </a:r>
            <a:r>
              <a:rPr lang="en-US" sz="3100" dirty="0" err="1">
                <a:cs typeface="Calibri"/>
              </a:rPr>
              <a:t>zum</a:t>
            </a:r>
            <a:r>
              <a:rPr lang="en-US" sz="3100" dirty="0">
                <a:cs typeface="Calibri"/>
              </a:rPr>
              <a:t> </a:t>
            </a:r>
            <a:r>
              <a:rPr lang="en-US" sz="3100" dirty="0" err="1">
                <a:cs typeface="Calibri"/>
              </a:rPr>
              <a:t>Teil</a:t>
            </a:r>
            <a:r>
              <a:rPr lang="en-US" sz="3100" dirty="0">
                <a:cs typeface="Calibri"/>
              </a:rPr>
              <a:t> </a:t>
            </a:r>
            <a:r>
              <a:rPr lang="en-US" sz="3100" dirty="0" err="1">
                <a:cs typeface="Calibri"/>
              </a:rPr>
              <a:t>mit</a:t>
            </a:r>
            <a:r>
              <a:rPr lang="en-US" sz="3100" dirty="0">
                <a:cs typeface="Calibri"/>
              </a:rPr>
              <a:t> </a:t>
            </a:r>
            <a:r>
              <a:rPr lang="en-US" sz="3100" dirty="0" err="1">
                <a:cs typeface="Calibri"/>
              </a:rPr>
              <a:t>dem</a:t>
            </a:r>
            <a:r>
              <a:rPr lang="en-US" sz="3100" dirty="0">
                <a:cs typeface="Calibri"/>
              </a:rPr>
              <a:t> Argument, </a:t>
            </a:r>
            <a:r>
              <a:rPr lang="en-US" sz="3100" dirty="0" err="1">
                <a:cs typeface="Calibri"/>
              </a:rPr>
              <a:t>dass</a:t>
            </a:r>
            <a:r>
              <a:rPr lang="en-US" sz="3100" dirty="0">
                <a:cs typeface="Calibri"/>
              </a:rPr>
              <a:t> </a:t>
            </a:r>
            <a:r>
              <a:rPr lang="en-US" sz="3100" dirty="0" err="1">
                <a:cs typeface="Calibri"/>
              </a:rPr>
              <a:t>viele</a:t>
            </a:r>
            <a:r>
              <a:rPr lang="en-US" sz="3100" dirty="0">
                <a:cs typeface="Calibri"/>
              </a:rPr>
              <a:t> "</a:t>
            </a:r>
            <a:r>
              <a:rPr lang="en-US" sz="3100" dirty="0" err="1">
                <a:cs typeface="Calibri"/>
              </a:rPr>
              <a:t>Andere</a:t>
            </a:r>
            <a:r>
              <a:rPr lang="en-US" sz="3100" dirty="0">
                <a:cs typeface="Calibri"/>
              </a:rPr>
              <a:t>" </a:t>
            </a:r>
            <a:r>
              <a:rPr lang="en-US" sz="3100" dirty="0" err="1">
                <a:cs typeface="Calibri"/>
              </a:rPr>
              <a:t>aus</a:t>
            </a:r>
            <a:r>
              <a:rPr lang="en-US" sz="3100" dirty="0">
                <a:cs typeface="Calibri"/>
              </a:rPr>
              <a:t> </a:t>
            </a:r>
            <a:r>
              <a:rPr lang="en-US" sz="3100" dirty="0" err="1">
                <a:cs typeface="Calibri"/>
              </a:rPr>
              <a:t>verschiedensten</a:t>
            </a:r>
            <a:r>
              <a:rPr lang="en-US" sz="3100" dirty="0">
                <a:cs typeface="Calibri"/>
              </a:rPr>
              <a:t> </a:t>
            </a:r>
            <a:r>
              <a:rPr lang="en-US" sz="3100" dirty="0" err="1">
                <a:cs typeface="Calibri"/>
              </a:rPr>
              <a:t>Ländern</a:t>
            </a:r>
            <a:r>
              <a:rPr lang="en-US" sz="3100" dirty="0">
                <a:cs typeface="Calibri"/>
              </a:rPr>
              <a:t>, </a:t>
            </a:r>
            <a:r>
              <a:rPr lang="en-US" sz="3100" dirty="0" err="1">
                <a:cs typeface="Calibri"/>
              </a:rPr>
              <a:t>Reli-gionen</a:t>
            </a:r>
            <a:r>
              <a:rPr lang="en-US" sz="3100" dirty="0">
                <a:cs typeface="Calibri"/>
              </a:rPr>
              <a:t>, </a:t>
            </a:r>
            <a:r>
              <a:rPr lang="en-US" sz="3100" dirty="0" err="1">
                <a:cs typeface="Calibri"/>
              </a:rPr>
              <a:t>Ethnien</a:t>
            </a:r>
            <a:r>
              <a:rPr lang="en-US" sz="3100" dirty="0">
                <a:cs typeface="Calibri"/>
              </a:rPr>
              <a:t> </a:t>
            </a:r>
            <a:r>
              <a:rPr lang="en-US" sz="3100" dirty="0" err="1">
                <a:cs typeface="Calibri"/>
              </a:rPr>
              <a:t>oder</a:t>
            </a:r>
            <a:r>
              <a:rPr lang="en-US" sz="3100" dirty="0">
                <a:cs typeface="Calibri"/>
              </a:rPr>
              <a:t> </a:t>
            </a:r>
            <a:r>
              <a:rPr lang="en-US" sz="3100" dirty="0" err="1">
                <a:cs typeface="Calibri"/>
              </a:rPr>
              <a:t>mit</a:t>
            </a:r>
            <a:r>
              <a:rPr lang="en-US" sz="3100" dirty="0">
                <a:cs typeface="Calibri"/>
              </a:rPr>
              <a:t> </a:t>
            </a:r>
            <a:r>
              <a:rPr lang="en-US" sz="3100" dirty="0" err="1">
                <a:cs typeface="Calibri"/>
              </a:rPr>
              <a:t>schwarzer</a:t>
            </a:r>
            <a:r>
              <a:rPr lang="en-US" sz="3100" dirty="0">
                <a:cs typeface="Calibri"/>
              </a:rPr>
              <a:t> Haut, </a:t>
            </a:r>
            <a:r>
              <a:rPr lang="en-US" sz="3100" dirty="0" err="1">
                <a:cs typeface="Calibri"/>
              </a:rPr>
              <a:t>nicht</a:t>
            </a:r>
            <a:r>
              <a:rPr lang="en-US" sz="3100" dirty="0">
                <a:cs typeface="Calibri"/>
              </a:rPr>
              <a:t> </a:t>
            </a:r>
            <a:r>
              <a:rPr lang="en-US" sz="3100" dirty="0" err="1">
                <a:cs typeface="Calibri"/>
              </a:rPr>
              <a:t>mit</a:t>
            </a:r>
            <a:r>
              <a:rPr lang="en-US" sz="3100" dirty="0">
                <a:cs typeface="Calibri"/>
              </a:rPr>
              <a:t> </a:t>
            </a:r>
            <a:r>
              <a:rPr lang="en-US" sz="3100" dirty="0" err="1">
                <a:cs typeface="Calibri"/>
              </a:rPr>
              <a:t>dem</a:t>
            </a:r>
            <a:r>
              <a:rPr lang="en-US" sz="3100" dirty="0">
                <a:cs typeface="Calibri"/>
              </a:rPr>
              <a:t> </a:t>
            </a:r>
            <a:r>
              <a:rPr lang="en-US" sz="3100" dirty="0" err="1">
                <a:cs typeface="Calibri"/>
              </a:rPr>
              <a:t>mexikanischen</a:t>
            </a:r>
            <a:r>
              <a:rPr lang="en-US" sz="3100" dirty="0">
                <a:cs typeface="Calibri"/>
              </a:rPr>
              <a:t> </a:t>
            </a:r>
            <a:r>
              <a:rPr lang="en-US" sz="3100" dirty="0" err="1">
                <a:cs typeface="Calibri"/>
              </a:rPr>
              <a:t>Mes-tizen</a:t>
            </a:r>
            <a:r>
              <a:rPr lang="en-US" sz="3100" dirty="0">
                <a:cs typeface="Calibri"/>
              </a:rPr>
              <a:t> </a:t>
            </a:r>
            <a:r>
              <a:rPr lang="en-US" sz="3100" dirty="0" err="1">
                <a:cs typeface="Calibri"/>
              </a:rPr>
              <a:t>vermischt</a:t>
            </a:r>
            <a:r>
              <a:rPr lang="en-US" sz="3100" dirty="0">
                <a:cs typeface="Calibri"/>
              </a:rPr>
              <a:t> </a:t>
            </a:r>
            <a:r>
              <a:rPr lang="en-US" sz="3100" dirty="0" err="1">
                <a:cs typeface="Calibri"/>
              </a:rPr>
              <a:t>werden</a:t>
            </a:r>
            <a:r>
              <a:rPr lang="en-US" sz="3100" dirty="0">
                <a:cs typeface="Calibri"/>
              </a:rPr>
              <a:t> </a:t>
            </a:r>
            <a:r>
              <a:rPr lang="en-US" sz="3100" dirty="0" err="1">
                <a:cs typeface="Calibri"/>
              </a:rPr>
              <a:t>könnten</a:t>
            </a:r>
            <a:r>
              <a:rPr lang="en-US" sz="3100" dirty="0">
                <a:cs typeface="Calibri"/>
              </a:rPr>
              <a:t>. </a:t>
            </a:r>
          </a:p>
          <a:p>
            <a:pPr marL="0" indent="0" algn="just">
              <a:buNone/>
            </a:pPr>
            <a:endParaRPr lang="en-US" sz="3100" dirty="0">
              <a:cs typeface="Calibri"/>
            </a:endParaRPr>
          </a:p>
          <a:p>
            <a:pPr marL="0" indent="0" algn="just">
              <a:buNone/>
            </a:pPr>
            <a:r>
              <a:rPr lang="en-US" sz="3100" dirty="0" err="1">
                <a:solidFill>
                  <a:schemeClr val="accent4"/>
                </a:solidFill>
                <a:cs typeface="Calibri"/>
              </a:rPr>
              <a:t>Diese</a:t>
            </a:r>
            <a:r>
              <a:rPr lang="en-US" sz="3100" dirty="0">
                <a:solidFill>
                  <a:schemeClr val="accent4"/>
                </a:solidFill>
                <a:cs typeface="Calibri"/>
              </a:rPr>
              <a:t> </a:t>
            </a:r>
            <a:r>
              <a:rPr lang="en-US" sz="3100" dirty="0" err="1">
                <a:solidFill>
                  <a:schemeClr val="accent4"/>
                </a:solidFill>
                <a:cs typeface="Calibri"/>
              </a:rPr>
              <a:t>Tendenzen</a:t>
            </a:r>
            <a:r>
              <a:rPr lang="en-US" sz="3100" dirty="0">
                <a:solidFill>
                  <a:schemeClr val="accent4"/>
                </a:solidFill>
                <a:cs typeface="Calibri"/>
              </a:rPr>
              <a:t> </a:t>
            </a:r>
            <a:r>
              <a:rPr lang="en-US" sz="3100" dirty="0" err="1">
                <a:solidFill>
                  <a:schemeClr val="accent4"/>
                </a:solidFill>
                <a:cs typeface="Calibri"/>
              </a:rPr>
              <a:t>zeigen</a:t>
            </a:r>
            <a:r>
              <a:rPr lang="en-US" sz="3100" dirty="0">
                <a:solidFill>
                  <a:schemeClr val="accent4"/>
                </a:solidFill>
                <a:cs typeface="Calibri"/>
              </a:rPr>
              <a:t>, </a:t>
            </a:r>
            <a:r>
              <a:rPr lang="en-US" sz="3100" dirty="0" err="1">
                <a:solidFill>
                  <a:schemeClr val="accent4"/>
                </a:solidFill>
                <a:cs typeface="Calibri"/>
              </a:rPr>
              <a:t>warum</a:t>
            </a:r>
            <a:r>
              <a:rPr lang="en-US" sz="3100" dirty="0">
                <a:solidFill>
                  <a:schemeClr val="accent4"/>
                </a:solidFill>
                <a:cs typeface="Calibri"/>
              </a:rPr>
              <a:t> </a:t>
            </a:r>
            <a:r>
              <a:rPr lang="en-US" sz="3100" dirty="0" err="1">
                <a:solidFill>
                  <a:schemeClr val="accent4"/>
                </a:solidFill>
                <a:cs typeface="Calibri"/>
              </a:rPr>
              <a:t>Mexiko</a:t>
            </a:r>
            <a:r>
              <a:rPr lang="en-US" sz="3100" dirty="0">
                <a:solidFill>
                  <a:schemeClr val="accent4"/>
                </a:solidFill>
                <a:cs typeface="Calibri"/>
              </a:rPr>
              <a:t>, </a:t>
            </a:r>
            <a:r>
              <a:rPr lang="en-US" sz="3100" dirty="0" err="1">
                <a:solidFill>
                  <a:schemeClr val="accent4"/>
                </a:solidFill>
                <a:cs typeface="Calibri"/>
              </a:rPr>
              <a:t>trotz</a:t>
            </a:r>
            <a:r>
              <a:rPr lang="en-US" sz="3100" dirty="0">
                <a:solidFill>
                  <a:schemeClr val="accent4"/>
                </a:solidFill>
                <a:cs typeface="Calibri"/>
              </a:rPr>
              <a:t> seines </a:t>
            </a:r>
            <a:r>
              <a:rPr lang="en-US" sz="3100" dirty="0" err="1">
                <a:solidFill>
                  <a:schemeClr val="accent4"/>
                </a:solidFill>
                <a:cs typeface="Calibri"/>
              </a:rPr>
              <a:t>flüchtlingsfreundlichem</a:t>
            </a:r>
            <a:r>
              <a:rPr lang="en-US" sz="3100" dirty="0">
                <a:solidFill>
                  <a:schemeClr val="accent4"/>
                </a:solidFill>
                <a:cs typeface="Calibri"/>
              </a:rPr>
              <a:t> </a:t>
            </a:r>
            <a:r>
              <a:rPr lang="en-US" sz="3100" dirty="0" err="1">
                <a:solidFill>
                  <a:schemeClr val="accent4"/>
                </a:solidFill>
                <a:cs typeface="Calibri"/>
              </a:rPr>
              <a:t>Diskurs</a:t>
            </a:r>
            <a:r>
              <a:rPr lang="en-US" sz="3100" dirty="0">
                <a:solidFill>
                  <a:schemeClr val="accent4"/>
                </a:solidFill>
                <a:cs typeface="Calibri"/>
              </a:rPr>
              <a:t> in den </a:t>
            </a:r>
            <a:r>
              <a:rPr lang="en-US" sz="3100" dirty="0" err="1">
                <a:solidFill>
                  <a:schemeClr val="accent4"/>
                </a:solidFill>
                <a:cs typeface="Calibri"/>
              </a:rPr>
              <a:t>Jahren</a:t>
            </a:r>
            <a:r>
              <a:rPr lang="en-US" sz="3100" dirty="0">
                <a:solidFill>
                  <a:schemeClr val="accent4"/>
                </a:solidFill>
                <a:cs typeface="Calibri"/>
              </a:rPr>
              <a:t> </a:t>
            </a:r>
            <a:r>
              <a:rPr lang="en-US" sz="3100" dirty="0" err="1">
                <a:solidFill>
                  <a:schemeClr val="accent4"/>
                </a:solidFill>
                <a:cs typeface="Calibri"/>
              </a:rPr>
              <a:t>zwischen</a:t>
            </a:r>
            <a:r>
              <a:rPr lang="en-US" sz="3100" dirty="0">
                <a:solidFill>
                  <a:schemeClr val="accent4"/>
                </a:solidFill>
                <a:cs typeface="Calibri"/>
              </a:rPr>
              <a:t> 1933 und 1945 </a:t>
            </a:r>
            <a:r>
              <a:rPr lang="en-US" sz="3100" dirty="0" err="1">
                <a:solidFill>
                  <a:schemeClr val="accent4"/>
                </a:solidFill>
                <a:cs typeface="Calibri"/>
              </a:rPr>
              <a:t>nur</a:t>
            </a:r>
            <a:r>
              <a:rPr lang="en-US" sz="3100" dirty="0">
                <a:solidFill>
                  <a:schemeClr val="accent4"/>
                </a:solidFill>
                <a:cs typeface="Calibri"/>
              </a:rPr>
              <a:t> 2500 </a:t>
            </a:r>
            <a:r>
              <a:rPr lang="en-US" sz="3100" dirty="0" err="1">
                <a:solidFill>
                  <a:schemeClr val="accent4"/>
                </a:solidFill>
                <a:cs typeface="Calibri"/>
              </a:rPr>
              <a:t>europäischen</a:t>
            </a:r>
            <a:r>
              <a:rPr lang="en-US" sz="3100" dirty="0">
                <a:solidFill>
                  <a:schemeClr val="accent4"/>
                </a:solidFill>
                <a:cs typeface="Calibri"/>
              </a:rPr>
              <a:t> </a:t>
            </a:r>
            <a:r>
              <a:rPr lang="en-US" sz="3100" dirty="0" err="1">
                <a:solidFill>
                  <a:schemeClr val="accent4"/>
                </a:solidFill>
                <a:cs typeface="Calibri"/>
              </a:rPr>
              <a:t>Juden</a:t>
            </a:r>
            <a:r>
              <a:rPr lang="en-US" sz="3100" dirty="0">
                <a:solidFill>
                  <a:schemeClr val="accent4"/>
                </a:solidFill>
                <a:cs typeface="Calibri"/>
              </a:rPr>
              <a:t> </a:t>
            </a:r>
            <a:r>
              <a:rPr lang="en-US" sz="3100" dirty="0" err="1">
                <a:solidFill>
                  <a:schemeClr val="accent4"/>
                </a:solidFill>
                <a:cs typeface="Calibri"/>
              </a:rPr>
              <a:t>eine</a:t>
            </a:r>
            <a:r>
              <a:rPr lang="en-US" sz="3100" dirty="0">
                <a:solidFill>
                  <a:schemeClr val="accent4"/>
                </a:solidFill>
                <a:cs typeface="Calibri"/>
              </a:rPr>
              <a:t> </a:t>
            </a:r>
            <a:r>
              <a:rPr lang="en-US" sz="3100" dirty="0" err="1">
                <a:solidFill>
                  <a:schemeClr val="accent4"/>
                </a:solidFill>
                <a:cs typeface="Calibri"/>
              </a:rPr>
              <a:t>Enwan-derungserlaubnis</a:t>
            </a:r>
            <a:r>
              <a:rPr lang="en-US" sz="3100" dirty="0">
                <a:solidFill>
                  <a:schemeClr val="accent4"/>
                </a:solidFill>
                <a:cs typeface="Calibri"/>
              </a:rPr>
              <a:t> gab. </a:t>
            </a:r>
          </a:p>
        </p:txBody>
      </p:sp>
    </p:spTree>
    <p:extLst>
      <p:ext uri="{BB962C8B-B14F-4D97-AF65-F5344CB8AC3E}">
        <p14:creationId xmlns:p14="http://schemas.microsoft.com/office/powerpoint/2010/main" val="603200985"/>
      </p:ext>
    </p:extLst>
  </p:cSld>
  <p:clrMapOvr>
    <a:masterClrMapping/>
  </p:clrMapOvr>
  <mc:AlternateContent xmlns:mc="http://schemas.openxmlformats.org/markup-compatibility/2006">
    <mc:Choice xmlns:p14="http://schemas.microsoft.com/office/powerpoint/2010/main" Requires="p14">
      <p:transition spd="slow" p14:dur="2000" advTm="92714"/>
    </mc:Choice>
    <mc:Fallback>
      <p:transition spd="slow" advTm="92714"/>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A913AE-613F-4955-B55C-615931F2AC60}"/>
              </a:ext>
            </a:extLst>
          </p:cNvPr>
          <p:cNvSpPr>
            <a:spLocks noGrp="1"/>
          </p:cNvSpPr>
          <p:nvPr>
            <p:ph idx="1"/>
          </p:nvPr>
        </p:nvSpPr>
        <p:spPr>
          <a:xfrm>
            <a:off x="406879" y="301625"/>
            <a:ext cx="11550769" cy="1734659"/>
          </a:xfrm>
        </p:spPr>
        <p:txBody>
          <a:bodyPr vert="horz" lIns="91440" tIns="45720" rIns="91440" bIns="45720" rtlCol="0" anchor="t">
            <a:normAutofit fontScale="92500"/>
          </a:bodyPr>
          <a:lstStyle/>
          <a:p>
            <a:pPr marL="0" indent="0" algn="just">
              <a:buNone/>
            </a:pPr>
            <a:r>
              <a:rPr lang="en-US" dirty="0" err="1">
                <a:cs typeface="Calibri"/>
              </a:rPr>
              <a:t>Auch</a:t>
            </a:r>
            <a:r>
              <a:rPr lang="en-US" dirty="0">
                <a:cs typeface="Calibri"/>
              </a:rPr>
              <a:t> in </a:t>
            </a:r>
            <a:r>
              <a:rPr lang="en-US" dirty="0" err="1">
                <a:cs typeface="Calibri"/>
              </a:rPr>
              <a:t>anderen</a:t>
            </a:r>
            <a:r>
              <a:rPr lang="en-US" dirty="0">
                <a:cs typeface="Calibri"/>
              </a:rPr>
              <a:t> </a:t>
            </a:r>
            <a:r>
              <a:rPr lang="en-US" dirty="0" err="1">
                <a:cs typeface="Calibri"/>
              </a:rPr>
              <a:t>Teilen</a:t>
            </a:r>
            <a:r>
              <a:rPr lang="en-US" dirty="0">
                <a:cs typeface="Calibri"/>
              </a:rPr>
              <a:t> der </a:t>
            </a:r>
            <a:r>
              <a:rPr lang="en-US" dirty="0" err="1">
                <a:cs typeface="Calibri"/>
              </a:rPr>
              <a:t>Gesellschaft</a:t>
            </a:r>
            <a:r>
              <a:rPr lang="en-US" dirty="0">
                <a:cs typeface="Calibri"/>
              </a:rPr>
              <a:t> </a:t>
            </a:r>
            <a:r>
              <a:rPr lang="en-US" dirty="0" err="1">
                <a:cs typeface="Calibri"/>
              </a:rPr>
              <a:t>konnte</a:t>
            </a:r>
            <a:r>
              <a:rPr lang="en-US" dirty="0">
                <a:cs typeface="Calibri"/>
              </a:rPr>
              <a:t> man </a:t>
            </a:r>
            <a:r>
              <a:rPr lang="en-US" dirty="0" err="1">
                <a:cs typeface="Calibri"/>
              </a:rPr>
              <a:t>antisemitische</a:t>
            </a:r>
            <a:r>
              <a:rPr lang="en-US" dirty="0">
                <a:cs typeface="Calibri"/>
              </a:rPr>
              <a:t> </a:t>
            </a:r>
            <a:r>
              <a:rPr lang="en-US" dirty="0" err="1">
                <a:cs typeface="Calibri"/>
              </a:rPr>
              <a:t>Vorurteile</a:t>
            </a:r>
            <a:r>
              <a:rPr lang="en-US" dirty="0">
                <a:cs typeface="Calibri"/>
              </a:rPr>
              <a:t> des "</a:t>
            </a:r>
            <a:r>
              <a:rPr lang="en-US" dirty="0" err="1">
                <a:cs typeface="Calibri"/>
              </a:rPr>
              <a:t>Eindringens</a:t>
            </a:r>
            <a:r>
              <a:rPr lang="en-US" dirty="0">
                <a:cs typeface="Calibri"/>
              </a:rPr>
              <a:t> der </a:t>
            </a:r>
            <a:r>
              <a:rPr lang="en-US" dirty="0" err="1">
                <a:cs typeface="Calibri"/>
              </a:rPr>
              <a:t>Juden</a:t>
            </a:r>
            <a:r>
              <a:rPr lang="en-US" dirty="0">
                <a:cs typeface="Calibri"/>
              </a:rPr>
              <a:t>" ins Land, </a:t>
            </a:r>
            <a:r>
              <a:rPr lang="en-US" dirty="0" err="1">
                <a:cs typeface="Calibri"/>
              </a:rPr>
              <a:t>als</a:t>
            </a:r>
            <a:r>
              <a:rPr lang="en-US" dirty="0">
                <a:cs typeface="Calibri"/>
              </a:rPr>
              <a:t> </a:t>
            </a:r>
            <a:r>
              <a:rPr lang="en-US" dirty="0" err="1">
                <a:cs typeface="Calibri"/>
              </a:rPr>
              <a:t>Teil</a:t>
            </a:r>
            <a:r>
              <a:rPr lang="en-US" dirty="0">
                <a:cs typeface="Calibri"/>
              </a:rPr>
              <a:t> </a:t>
            </a:r>
            <a:r>
              <a:rPr lang="en-US" dirty="0" err="1">
                <a:cs typeface="Calibri"/>
              </a:rPr>
              <a:t>einer</a:t>
            </a:r>
            <a:r>
              <a:rPr lang="en-US" dirty="0">
                <a:cs typeface="Calibri"/>
              </a:rPr>
              <a:t> </a:t>
            </a:r>
            <a:r>
              <a:rPr lang="en-US" dirty="0" err="1">
                <a:cs typeface="Calibri"/>
              </a:rPr>
              <a:t>weltweiten</a:t>
            </a:r>
            <a:r>
              <a:rPr lang="en-US" dirty="0">
                <a:cs typeface="Calibri"/>
              </a:rPr>
              <a:t> "</a:t>
            </a:r>
            <a:r>
              <a:rPr lang="en-US" dirty="0" err="1">
                <a:cs typeface="Calibri"/>
              </a:rPr>
              <a:t>jüdischen</a:t>
            </a:r>
            <a:r>
              <a:rPr lang="en-US" dirty="0">
                <a:cs typeface="Calibri"/>
              </a:rPr>
              <a:t> </a:t>
            </a:r>
            <a:r>
              <a:rPr lang="en-US" dirty="0" err="1">
                <a:cs typeface="Calibri"/>
              </a:rPr>
              <a:t>Verschwö</a:t>
            </a:r>
            <a:r>
              <a:rPr lang="en-US" dirty="0">
                <a:cs typeface="Calibri"/>
              </a:rPr>
              <a:t>-rung" </a:t>
            </a:r>
            <a:r>
              <a:rPr lang="en-US" dirty="0" err="1">
                <a:cs typeface="Calibri"/>
              </a:rPr>
              <a:t>finden</a:t>
            </a:r>
            <a:r>
              <a:rPr lang="en-US" dirty="0">
                <a:cs typeface="Calibri"/>
              </a:rPr>
              <a:t>. </a:t>
            </a:r>
            <a:r>
              <a:rPr lang="en-US" dirty="0" err="1">
                <a:cs typeface="Calibri"/>
              </a:rPr>
              <a:t>Zwei</a:t>
            </a:r>
            <a:r>
              <a:rPr lang="en-US" dirty="0">
                <a:cs typeface="Calibri"/>
              </a:rPr>
              <a:t> </a:t>
            </a:r>
            <a:r>
              <a:rPr lang="en-US" dirty="0" err="1">
                <a:cs typeface="Calibri"/>
              </a:rPr>
              <a:t>Beispiele</a:t>
            </a:r>
            <a:r>
              <a:rPr lang="en-US" dirty="0">
                <a:cs typeface="Calibri"/>
              </a:rPr>
              <a:t> </a:t>
            </a:r>
            <a:r>
              <a:rPr lang="en-US" dirty="0" err="1">
                <a:cs typeface="Calibri"/>
              </a:rPr>
              <a:t>sind</a:t>
            </a:r>
            <a:r>
              <a:rPr lang="en-US" dirty="0">
                <a:cs typeface="Calibri"/>
              </a:rPr>
              <a:t> der </a:t>
            </a:r>
            <a:r>
              <a:rPr lang="en-US" dirty="0" err="1" smtClean="0">
                <a:cs typeface="Calibri"/>
              </a:rPr>
              <a:t>Künstler</a:t>
            </a:r>
            <a:r>
              <a:rPr lang="en-US" dirty="0">
                <a:cs typeface="Calibri"/>
              </a:rPr>
              <a:t> Gerardo Murillo, </a:t>
            </a:r>
            <a:r>
              <a:rPr lang="en-US" dirty="0" err="1">
                <a:cs typeface="Calibri"/>
              </a:rPr>
              <a:t>besser</a:t>
            </a:r>
            <a:r>
              <a:rPr lang="en-US" dirty="0">
                <a:cs typeface="Calibri"/>
              </a:rPr>
              <a:t> </a:t>
            </a:r>
            <a:r>
              <a:rPr lang="en-US" dirty="0" err="1">
                <a:cs typeface="Calibri"/>
              </a:rPr>
              <a:t>bekannt</a:t>
            </a:r>
            <a:r>
              <a:rPr lang="en-US" dirty="0">
                <a:cs typeface="Calibri"/>
              </a:rPr>
              <a:t> </a:t>
            </a:r>
            <a:r>
              <a:rPr lang="en-US" dirty="0" err="1">
                <a:cs typeface="Calibri"/>
              </a:rPr>
              <a:t>als</a:t>
            </a:r>
            <a:r>
              <a:rPr lang="en-US" dirty="0">
                <a:cs typeface="Calibri"/>
              </a:rPr>
              <a:t> Dr. </a:t>
            </a:r>
            <a:r>
              <a:rPr lang="en-US" dirty="0" err="1">
                <a:cs typeface="Calibri"/>
              </a:rPr>
              <a:t>Atl</a:t>
            </a:r>
            <a:r>
              <a:rPr lang="en-US" dirty="0">
                <a:cs typeface="Calibri"/>
              </a:rPr>
              <a:t>, und der </a:t>
            </a:r>
            <a:r>
              <a:rPr lang="en-US" dirty="0" err="1">
                <a:cs typeface="Calibri"/>
              </a:rPr>
              <a:t>Politiker</a:t>
            </a:r>
            <a:r>
              <a:rPr lang="en-US" dirty="0">
                <a:cs typeface="Calibri"/>
              </a:rPr>
              <a:t>, </a:t>
            </a:r>
            <a:r>
              <a:rPr lang="en-US" dirty="0" err="1">
                <a:cs typeface="Calibri"/>
              </a:rPr>
              <a:t>Schriftsteller</a:t>
            </a:r>
            <a:r>
              <a:rPr lang="en-US" dirty="0">
                <a:cs typeface="Calibri"/>
              </a:rPr>
              <a:t> und </a:t>
            </a:r>
            <a:r>
              <a:rPr lang="en-US" dirty="0" err="1">
                <a:cs typeface="Calibri"/>
              </a:rPr>
              <a:t>Philosoph</a:t>
            </a:r>
            <a:r>
              <a:rPr lang="en-US" dirty="0">
                <a:cs typeface="Calibri"/>
              </a:rPr>
              <a:t> José </a:t>
            </a:r>
            <a:r>
              <a:rPr lang="en-US" dirty="0" err="1">
                <a:cs typeface="Calibri"/>
              </a:rPr>
              <a:t>Vasconcelos</a:t>
            </a:r>
            <a:r>
              <a:rPr lang="en-US" dirty="0">
                <a:cs typeface="Calibri"/>
              </a:rPr>
              <a:t>. </a:t>
            </a:r>
            <a:endParaRPr lang="en-US" dirty="0"/>
          </a:p>
        </p:txBody>
      </p:sp>
      <p:pic>
        <p:nvPicPr>
          <p:cNvPr id="4" name="Picture 4" descr="A person wearing a hat&#10;&#10;Description generated with very high confidence">
            <a:extLst>
              <a:ext uri="{FF2B5EF4-FFF2-40B4-BE49-F238E27FC236}">
                <a16:creationId xmlns:a16="http://schemas.microsoft.com/office/drawing/2014/main" id="{1A5CA1B3-6EB6-4C82-B8A7-ED9F20649561}"/>
              </a:ext>
            </a:extLst>
          </p:cNvPr>
          <p:cNvPicPr>
            <a:picLocks noChangeAspect="1"/>
          </p:cNvPicPr>
          <p:nvPr/>
        </p:nvPicPr>
        <p:blipFill>
          <a:blip r:embed="rId2"/>
          <a:stretch>
            <a:fillRect/>
          </a:stretch>
        </p:blipFill>
        <p:spPr>
          <a:xfrm>
            <a:off x="485236" y="2289594"/>
            <a:ext cx="1905000" cy="1905000"/>
          </a:xfrm>
          <a:prstGeom prst="rect">
            <a:avLst/>
          </a:prstGeom>
        </p:spPr>
      </p:pic>
      <p:pic>
        <p:nvPicPr>
          <p:cNvPr id="6" name="Picture 6" descr="A picture containing grass, outdoor, water, nature&#10;&#10;Description generated with very high confidence">
            <a:extLst>
              <a:ext uri="{FF2B5EF4-FFF2-40B4-BE49-F238E27FC236}">
                <a16:creationId xmlns:a16="http://schemas.microsoft.com/office/drawing/2014/main" id="{C8C03A4F-66AB-49C8-931A-2295EFFE5BEB}"/>
              </a:ext>
            </a:extLst>
          </p:cNvPr>
          <p:cNvPicPr>
            <a:picLocks noChangeAspect="1"/>
          </p:cNvPicPr>
          <p:nvPr/>
        </p:nvPicPr>
        <p:blipFill>
          <a:blip r:embed="rId3"/>
          <a:stretch>
            <a:fillRect/>
          </a:stretch>
        </p:blipFill>
        <p:spPr>
          <a:xfrm>
            <a:off x="2668437" y="3320163"/>
            <a:ext cx="4741652" cy="3121900"/>
          </a:xfrm>
          <a:prstGeom prst="rect">
            <a:avLst/>
          </a:prstGeom>
        </p:spPr>
      </p:pic>
      <p:pic>
        <p:nvPicPr>
          <p:cNvPr id="8" name="Picture 8" descr="A person wearing a suit and hat&#10;&#10;Description generated with very high confidence">
            <a:extLst>
              <a:ext uri="{FF2B5EF4-FFF2-40B4-BE49-F238E27FC236}">
                <a16:creationId xmlns:a16="http://schemas.microsoft.com/office/drawing/2014/main" id="{EAC52CAF-62A3-43EA-8F75-70404134ED1E}"/>
              </a:ext>
            </a:extLst>
          </p:cNvPr>
          <p:cNvPicPr>
            <a:picLocks noChangeAspect="1"/>
          </p:cNvPicPr>
          <p:nvPr/>
        </p:nvPicPr>
        <p:blipFill>
          <a:blip r:embed="rId4"/>
          <a:stretch>
            <a:fillRect/>
          </a:stretch>
        </p:blipFill>
        <p:spPr>
          <a:xfrm>
            <a:off x="8062284" y="1960264"/>
            <a:ext cx="3500526" cy="4173926"/>
          </a:xfrm>
          <a:prstGeom prst="rect">
            <a:avLst/>
          </a:prstGeom>
        </p:spPr>
      </p:pic>
    </p:spTree>
    <p:extLst>
      <p:ext uri="{BB962C8B-B14F-4D97-AF65-F5344CB8AC3E}">
        <p14:creationId xmlns:p14="http://schemas.microsoft.com/office/powerpoint/2010/main" val="1570349991"/>
      </p:ext>
    </p:extLst>
  </p:cSld>
  <p:clrMapOvr>
    <a:masterClrMapping/>
  </p:clrMapOvr>
  <mc:AlternateContent xmlns:mc="http://schemas.openxmlformats.org/markup-compatibility/2006">
    <mc:Choice xmlns:p14="http://schemas.microsoft.com/office/powerpoint/2010/main" Requires="p14">
      <p:transition spd="slow" p14:dur="2000" advTm="17131"/>
    </mc:Choice>
    <mc:Fallback>
      <p:transition spd="slow" advTm="1713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9D165-BBFA-4BA5-B633-EA5DAB294972}"/>
              </a:ext>
            </a:extLst>
          </p:cNvPr>
          <p:cNvSpPr>
            <a:spLocks noGrp="1"/>
          </p:cNvSpPr>
          <p:nvPr>
            <p:ph type="title"/>
          </p:nvPr>
        </p:nvSpPr>
        <p:spPr/>
        <p:txBody>
          <a:bodyPr/>
          <a:lstStyle/>
          <a:p>
            <a:r>
              <a:rPr lang="en-US" b="1" err="1">
                <a:solidFill>
                  <a:schemeClr val="accent6"/>
                </a:solidFill>
                <a:cs typeface="Calibri Light"/>
              </a:rPr>
              <a:t>Flüchtlingsschiffe</a:t>
            </a:r>
            <a:endParaRPr lang="en-US" b="1">
              <a:solidFill>
                <a:schemeClr val="accent6"/>
              </a:solidFill>
              <a:cs typeface="Calibri Light"/>
            </a:endParaRPr>
          </a:p>
        </p:txBody>
      </p:sp>
      <p:sp>
        <p:nvSpPr>
          <p:cNvPr id="3" name="Content Placeholder 2">
            <a:extLst>
              <a:ext uri="{FF2B5EF4-FFF2-40B4-BE49-F238E27FC236}">
                <a16:creationId xmlns:a16="http://schemas.microsoft.com/office/drawing/2014/main" id="{6C1CED07-18D6-457A-B7D6-C07B49F4984A}"/>
              </a:ext>
            </a:extLst>
          </p:cNvPr>
          <p:cNvSpPr>
            <a:spLocks noGrp="1"/>
          </p:cNvSpPr>
          <p:nvPr>
            <p:ph idx="1"/>
          </p:nvPr>
        </p:nvSpPr>
        <p:spPr>
          <a:xfrm>
            <a:off x="838200" y="1523701"/>
            <a:ext cx="10515600" cy="5041451"/>
          </a:xfrm>
        </p:spPr>
        <p:txBody>
          <a:bodyPr vert="horz" lIns="91440" tIns="45720" rIns="91440" bIns="45720" rtlCol="0" anchor="t">
            <a:normAutofit lnSpcReduction="10000"/>
          </a:bodyPr>
          <a:lstStyle/>
          <a:p>
            <a:pPr marL="0" indent="0">
              <a:buNone/>
            </a:pPr>
            <a:r>
              <a:rPr lang="en-US" dirty="0" err="1">
                <a:cs typeface="Calibri"/>
              </a:rPr>
              <a:t>Zwichen</a:t>
            </a:r>
            <a:r>
              <a:rPr lang="en-US" dirty="0">
                <a:cs typeface="Calibri"/>
              </a:rPr>
              <a:t> </a:t>
            </a:r>
            <a:r>
              <a:rPr lang="en-US" dirty="0" err="1">
                <a:cs typeface="Calibri"/>
              </a:rPr>
              <a:t>Oktober</a:t>
            </a:r>
            <a:r>
              <a:rPr lang="en-US" dirty="0">
                <a:cs typeface="Calibri"/>
              </a:rPr>
              <a:t> 1938 und </a:t>
            </a:r>
            <a:r>
              <a:rPr lang="en-US" dirty="0" err="1" smtClean="0">
                <a:cs typeface="Calibri"/>
              </a:rPr>
              <a:t>Juni</a:t>
            </a:r>
            <a:r>
              <a:rPr lang="en-US" dirty="0" smtClean="0">
                <a:cs typeface="Calibri"/>
              </a:rPr>
              <a:t> 1939 </a:t>
            </a:r>
            <a:r>
              <a:rPr lang="en-US" dirty="0" err="1">
                <a:cs typeface="Calibri"/>
              </a:rPr>
              <a:t>erreichten</a:t>
            </a:r>
            <a:r>
              <a:rPr lang="en-US" dirty="0">
                <a:cs typeface="Calibri"/>
              </a:rPr>
              <a:t> </a:t>
            </a:r>
            <a:r>
              <a:rPr lang="en-US" dirty="0" err="1">
                <a:cs typeface="Calibri"/>
              </a:rPr>
              <a:t>drei</a:t>
            </a:r>
            <a:r>
              <a:rPr lang="en-US" dirty="0">
                <a:cs typeface="Calibri"/>
              </a:rPr>
              <a:t> </a:t>
            </a:r>
            <a:r>
              <a:rPr lang="en-US" dirty="0" err="1">
                <a:cs typeface="Calibri"/>
              </a:rPr>
              <a:t>Schiffe</a:t>
            </a:r>
            <a:r>
              <a:rPr lang="en-US" dirty="0">
                <a:cs typeface="Calibri"/>
              </a:rPr>
              <a:t> </a:t>
            </a:r>
            <a:r>
              <a:rPr lang="en-US" dirty="0" err="1">
                <a:cs typeface="Calibri"/>
              </a:rPr>
              <a:t>mit</a:t>
            </a:r>
            <a:r>
              <a:rPr lang="en-US" dirty="0">
                <a:cs typeface="Calibri"/>
              </a:rPr>
              <a:t> </a:t>
            </a:r>
            <a:r>
              <a:rPr lang="en-US" dirty="0" err="1">
                <a:cs typeface="Calibri"/>
              </a:rPr>
              <a:t>jüdischen</a:t>
            </a:r>
            <a:r>
              <a:rPr lang="en-US" dirty="0">
                <a:cs typeface="Calibri"/>
              </a:rPr>
              <a:t> </a:t>
            </a:r>
            <a:r>
              <a:rPr lang="en-US" dirty="0" err="1">
                <a:cs typeface="Calibri"/>
              </a:rPr>
              <a:t>Flüchtlingen</a:t>
            </a:r>
            <a:r>
              <a:rPr lang="en-US" dirty="0">
                <a:cs typeface="Calibri"/>
              </a:rPr>
              <a:t> an </a:t>
            </a:r>
            <a:r>
              <a:rPr lang="en-US" dirty="0" err="1">
                <a:cs typeface="Calibri"/>
              </a:rPr>
              <a:t>Bord</a:t>
            </a:r>
            <a:r>
              <a:rPr lang="en-US" dirty="0">
                <a:cs typeface="Calibri"/>
              </a:rPr>
              <a:t> </a:t>
            </a:r>
            <a:r>
              <a:rPr lang="en-US" dirty="0" err="1">
                <a:cs typeface="Calibri"/>
              </a:rPr>
              <a:t>Mexiko</a:t>
            </a:r>
            <a:r>
              <a:rPr lang="en-US" dirty="0">
                <a:cs typeface="Calibri"/>
              </a:rPr>
              <a:t>: die Orinoco, die Iberia, und die </a:t>
            </a:r>
            <a:r>
              <a:rPr lang="en-US" dirty="0" err="1">
                <a:cs typeface="Calibri"/>
              </a:rPr>
              <a:t>Flandre</a:t>
            </a:r>
            <a:r>
              <a:rPr lang="en-US" dirty="0">
                <a:cs typeface="Calibri"/>
              </a:rPr>
              <a:t>.</a:t>
            </a:r>
          </a:p>
          <a:p>
            <a:pPr marL="0" indent="0">
              <a:buNone/>
            </a:pPr>
            <a:r>
              <a:rPr lang="en-US" dirty="0">
                <a:cs typeface="Calibri"/>
              </a:rPr>
              <a:t>Den </a:t>
            </a:r>
            <a:r>
              <a:rPr lang="en-US" dirty="0" err="1">
                <a:cs typeface="Calibri"/>
              </a:rPr>
              <a:t>Passagieren</a:t>
            </a:r>
            <a:r>
              <a:rPr lang="en-US" dirty="0">
                <a:cs typeface="Calibri"/>
              </a:rPr>
              <a:t> </a:t>
            </a:r>
            <a:r>
              <a:rPr lang="en-US" dirty="0" err="1">
                <a:cs typeface="Calibri"/>
              </a:rPr>
              <a:t>wurde</a:t>
            </a:r>
            <a:r>
              <a:rPr lang="en-US" dirty="0">
                <a:cs typeface="Calibri"/>
              </a:rPr>
              <a:t> die </a:t>
            </a:r>
            <a:r>
              <a:rPr lang="en-US" dirty="0" err="1">
                <a:cs typeface="Calibri"/>
              </a:rPr>
              <a:t>Einreise</a:t>
            </a:r>
            <a:r>
              <a:rPr lang="en-US" dirty="0">
                <a:cs typeface="Calibri"/>
              </a:rPr>
              <a:t> in </a:t>
            </a:r>
            <a:r>
              <a:rPr lang="en-US" dirty="0" err="1">
                <a:cs typeface="Calibri"/>
              </a:rPr>
              <a:t>Mexiko</a:t>
            </a:r>
            <a:r>
              <a:rPr lang="en-US" dirty="0">
                <a:cs typeface="Calibri"/>
              </a:rPr>
              <a:t> </a:t>
            </a:r>
            <a:r>
              <a:rPr lang="en-US" dirty="0" err="1">
                <a:cs typeface="Calibri"/>
              </a:rPr>
              <a:t>verweigert</a:t>
            </a:r>
            <a:r>
              <a:rPr lang="en-US" dirty="0">
                <a:cs typeface="Calibri"/>
              </a:rPr>
              <a:t>, da </a:t>
            </a:r>
            <a:r>
              <a:rPr lang="en-US" dirty="0" err="1">
                <a:cs typeface="Calibri"/>
              </a:rPr>
              <a:t>sie</a:t>
            </a:r>
            <a:r>
              <a:rPr lang="en-US" dirty="0">
                <a:cs typeface="Calibri"/>
              </a:rPr>
              <a:t> </a:t>
            </a:r>
            <a:r>
              <a:rPr lang="en-US" dirty="0" err="1">
                <a:cs typeface="Calibri"/>
              </a:rPr>
              <a:t>nicht</a:t>
            </a:r>
            <a:r>
              <a:rPr lang="en-US" dirty="0">
                <a:cs typeface="Calibri"/>
              </a:rPr>
              <a:t> die </a:t>
            </a:r>
            <a:r>
              <a:rPr lang="en-US" dirty="0" err="1">
                <a:cs typeface="Calibri"/>
              </a:rPr>
              <a:t>gesetzlichen</a:t>
            </a:r>
            <a:r>
              <a:rPr lang="en-US" dirty="0">
                <a:cs typeface="Calibri"/>
              </a:rPr>
              <a:t> </a:t>
            </a:r>
            <a:r>
              <a:rPr lang="en-US" dirty="0" err="1">
                <a:cs typeface="Calibri"/>
              </a:rPr>
              <a:t>Vorraussetzungen</a:t>
            </a:r>
            <a:r>
              <a:rPr lang="en-US" dirty="0">
                <a:cs typeface="Calibri"/>
              </a:rPr>
              <a:t> </a:t>
            </a:r>
            <a:r>
              <a:rPr lang="en-US" dirty="0" err="1">
                <a:cs typeface="Calibri"/>
              </a:rPr>
              <a:t>für</a:t>
            </a:r>
            <a:r>
              <a:rPr lang="en-US" dirty="0">
                <a:cs typeface="Calibri"/>
              </a:rPr>
              <a:t> </a:t>
            </a:r>
            <a:r>
              <a:rPr lang="en-US" dirty="0" err="1">
                <a:cs typeface="Calibri"/>
              </a:rPr>
              <a:t>eine</a:t>
            </a:r>
            <a:r>
              <a:rPr lang="en-US" dirty="0">
                <a:cs typeface="Calibri"/>
              </a:rPr>
              <a:t> </a:t>
            </a:r>
            <a:r>
              <a:rPr lang="en-US" dirty="0" err="1">
                <a:cs typeface="Calibri"/>
              </a:rPr>
              <a:t>Einreise</a:t>
            </a:r>
            <a:r>
              <a:rPr lang="en-US" dirty="0">
                <a:cs typeface="Calibri"/>
              </a:rPr>
              <a:t> </a:t>
            </a:r>
            <a:r>
              <a:rPr lang="en-US" dirty="0" err="1">
                <a:cs typeface="Calibri"/>
              </a:rPr>
              <a:t>erfüllten</a:t>
            </a:r>
            <a:r>
              <a:rPr lang="en-US" dirty="0">
                <a:cs typeface="Calibri"/>
              </a:rPr>
              <a:t>, </a:t>
            </a:r>
            <a:r>
              <a:rPr lang="en-US" dirty="0" err="1">
                <a:cs typeface="Calibri"/>
              </a:rPr>
              <a:t>obwohl</a:t>
            </a:r>
            <a:r>
              <a:rPr lang="en-US" dirty="0">
                <a:cs typeface="Calibri"/>
              </a:rPr>
              <a:t> </a:t>
            </a:r>
            <a:r>
              <a:rPr lang="en-US" dirty="0" err="1">
                <a:cs typeface="Calibri"/>
              </a:rPr>
              <a:t>sie</a:t>
            </a:r>
            <a:r>
              <a:rPr lang="en-US" dirty="0">
                <a:cs typeface="Calibri"/>
              </a:rPr>
              <a:t> </a:t>
            </a:r>
            <a:r>
              <a:rPr lang="en-US" dirty="0" err="1">
                <a:cs typeface="Calibri"/>
              </a:rPr>
              <a:t>über</a:t>
            </a:r>
            <a:r>
              <a:rPr lang="en-US" dirty="0">
                <a:cs typeface="Calibri"/>
              </a:rPr>
              <a:t> </a:t>
            </a:r>
            <a:r>
              <a:rPr lang="en-US" dirty="0" err="1">
                <a:cs typeface="Calibri"/>
              </a:rPr>
              <a:t>Touristenvisa</a:t>
            </a:r>
            <a:r>
              <a:rPr lang="en-US" dirty="0">
                <a:cs typeface="Calibri"/>
              </a:rPr>
              <a:t> </a:t>
            </a:r>
            <a:r>
              <a:rPr lang="en-US" dirty="0" err="1">
                <a:cs typeface="Calibri"/>
              </a:rPr>
              <a:t>verfügten</a:t>
            </a:r>
            <a:r>
              <a:rPr lang="en-US" dirty="0">
                <a:cs typeface="Calibri"/>
              </a:rPr>
              <a:t>. </a:t>
            </a:r>
          </a:p>
          <a:p>
            <a:pPr marL="0" indent="0">
              <a:buNone/>
            </a:pPr>
            <a:r>
              <a:rPr lang="en-US" dirty="0">
                <a:cs typeface="Calibri"/>
              </a:rPr>
              <a:t>Die </a:t>
            </a:r>
            <a:r>
              <a:rPr lang="en-US" dirty="0" err="1">
                <a:cs typeface="Calibri"/>
              </a:rPr>
              <a:t>Ablehnung</a:t>
            </a:r>
            <a:r>
              <a:rPr lang="en-US" dirty="0">
                <a:cs typeface="Calibri"/>
              </a:rPr>
              <a:t> der </a:t>
            </a:r>
            <a:r>
              <a:rPr lang="en-US" dirty="0" err="1">
                <a:cs typeface="Calibri"/>
              </a:rPr>
              <a:t>Flüchtlinge</a:t>
            </a:r>
            <a:r>
              <a:rPr lang="en-US" dirty="0">
                <a:cs typeface="Calibri"/>
              </a:rPr>
              <a:t> </a:t>
            </a:r>
            <a:r>
              <a:rPr lang="en-US" dirty="0" err="1">
                <a:cs typeface="Calibri"/>
              </a:rPr>
              <a:t>wurde</a:t>
            </a:r>
            <a:r>
              <a:rPr lang="en-US" dirty="0">
                <a:cs typeface="Calibri"/>
              </a:rPr>
              <a:t> </a:t>
            </a:r>
            <a:r>
              <a:rPr lang="en-US" dirty="0" err="1">
                <a:cs typeface="Calibri"/>
              </a:rPr>
              <a:t>durch</a:t>
            </a:r>
            <a:r>
              <a:rPr lang="en-US" dirty="0">
                <a:cs typeface="Calibri"/>
              </a:rPr>
              <a:t> </a:t>
            </a:r>
            <a:r>
              <a:rPr lang="en-US" dirty="0" err="1">
                <a:cs typeface="Calibri"/>
              </a:rPr>
              <a:t>zwei</a:t>
            </a:r>
            <a:r>
              <a:rPr lang="en-US" dirty="0">
                <a:cs typeface="Calibri"/>
              </a:rPr>
              <a:t> </a:t>
            </a:r>
            <a:r>
              <a:rPr lang="en-US" dirty="0" err="1">
                <a:cs typeface="Calibri"/>
              </a:rPr>
              <a:t>Zusätze</a:t>
            </a:r>
            <a:r>
              <a:rPr lang="en-US" dirty="0">
                <a:cs typeface="Calibri"/>
              </a:rPr>
              <a:t> </a:t>
            </a:r>
            <a:r>
              <a:rPr lang="en-US" dirty="0" err="1">
                <a:cs typeface="Calibri"/>
              </a:rPr>
              <a:t>zum</a:t>
            </a:r>
            <a:r>
              <a:rPr lang="en-US" dirty="0">
                <a:cs typeface="Calibri"/>
              </a:rPr>
              <a:t> </a:t>
            </a:r>
            <a:r>
              <a:rPr lang="en-US" dirty="0" err="1">
                <a:cs typeface="Calibri"/>
              </a:rPr>
              <a:t>mexikanischen</a:t>
            </a:r>
            <a:r>
              <a:rPr lang="en-US" dirty="0">
                <a:cs typeface="Calibri"/>
              </a:rPr>
              <a:t> </a:t>
            </a:r>
            <a:r>
              <a:rPr lang="en-US" dirty="0" err="1">
                <a:cs typeface="Calibri"/>
              </a:rPr>
              <a:t>Einwanderungsgesetz</a:t>
            </a:r>
            <a:r>
              <a:rPr lang="en-US" dirty="0">
                <a:cs typeface="Calibri"/>
              </a:rPr>
              <a:t> </a:t>
            </a:r>
            <a:r>
              <a:rPr lang="en-US" dirty="0" err="1">
                <a:cs typeface="Calibri"/>
              </a:rPr>
              <a:t>möglich</a:t>
            </a:r>
            <a:r>
              <a:rPr lang="en-US" dirty="0">
                <a:cs typeface="Calibri"/>
              </a:rPr>
              <a:t>: </a:t>
            </a:r>
          </a:p>
          <a:p>
            <a:pPr marL="0" indent="0">
              <a:buNone/>
            </a:pPr>
            <a:r>
              <a:rPr lang="en-US" dirty="0" smtClean="0">
                <a:cs typeface="Calibri"/>
              </a:rPr>
              <a:t>1. </a:t>
            </a:r>
            <a:r>
              <a:rPr lang="en-US" dirty="0" err="1" smtClean="0">
                <a:cs typeface="Calibri"/>
              </a:rPr>
              <a:t>Flüchtlinge</a:t>
            </a:r>
            <a:r>
              <a:rPr lang="en-US" dirty="0" smtClean="0">
                <a:cs typeface="Calibri"/>
              </a:rPr>
              <a:t> </a:t>
            </a:r>
            <a:r>
              <a:rPr lang="en-US" dirty="0" err="1">
                <a:cs typeface="Calibri"/>
              </a:rPr>
              <a:t>werden</a:t>
            </a:r>
            <a:r>
              <a:rPr lang="en-US" dirty="0">
                <a:cs typeface="Calibri"/>
              </a:rPr>
              <a:t> </a:t>
            </a:r>
            <a:r>
              <a:rPr lang="en-US" dirty="0" err="1">
                <a:cs typeface="Calibri"/>
              </a:rPr>
              <a:t>nicht</a:t>
            </a:r>
            <a:r>
              <a:rPr lang="en-US" dirty="0">
                <a:cs typeface="Calibri"/>
              </a:rPr>
              <a:t> </a:t>
            </a:r>
            <a:r>
              <a:rPr lang="en-US" dirty="0" err="1">
                <a:cs typeface="Calibri"/>
              </a:rPr>
              <a:t>akzeptiert</a:t>
            </a:r>
            <a:r>
              <a:rPr lang="en-US" dirty="0">
                <a:cs typeface="Calibri"/>
              </a:rPr>
              <a:t>, </a:t>
            </a:r>
            <a:r>
              <a:rPr lang="en-US" dirty="0" err="1">
                <a:cs typeface="Calibri"/>
              </a:rPr>
              <a:t>wenn</a:t>
            </a:r>
            <a:r>
              <a:rPr lang="en-US" dirty="0">
                <a:cs typeface="Calibri"/>
              </a:rPr>
              <a:t> </a:t>
            </a:r>
            <a:r>
              <a:rPr lang="en-US" dirty="0" err="1">
                <a:cs typeface="Calibri"/>
              </a:rPr>
              <a:t>sie</a:t>
            </a:r>
            <a:r>
              <a:rPr lang="en-US" dirty="0">
                <a:cs typeface="Calibri"/>
              </a:rPr>
              <a:t> </a:t>
            </a:r>
            <a:r>
              <a:rPr lang="en-US" dirty="0" err="1">
                <a:cs typeface="Calibri"/>
              </a:rPr>
              <a:t>aus</a:t>
            </a:r>
            <a:r>
              <a:rPr lang="en-US" dirty="0">
                <a:cs typeface="Calibri"/>
              </a:rPr>
              <a:t> </a:t>
            </a:r>
            <a:r>
              <a:rPr lang="en-US" dirty="0" err="1">
                <a:cs typeface="Calibri"/>
              </a:rPr>
              <a:t>einem</a:t>
            </a:r>
            <a:r>
              <a:rPr lang="en-US" dirty="0">
                <a:cs typeface="Calibri"/>
              </a:rPr>
              <a:t> </a:t>
            </a:r>
            <a:r>
              <a:rPr lang="en-US" dirty="0" err="1">
                <a:cs typeface="Calibri"/>
              </a:rPr>
              <a:t>anderen</a:t>
            </a:r>
            <a:r>
              <a:rPr lang="en-US" dirty="0">
                <a:cs typeface="Calibri"/>
              </a:rPr>
              <a:t> </a:t>
            </a:r>
            <a:r>
              <a:rPr lang="en-US" dirty="0" smtClean="0">
                <a:cs typeface="Calibri"/>
              </a:rPr>
              <a:t>Land </a:t>
            </a:r>
            <a:r>
              <a:rPr lang="en-US" dirty="0" err="1" smtClean="0">
                <a:cs typeface="Calibri"/>
              </a:rPr>
              <a:t>als</a:t>
            </a:r>
            <a:r>
              <a:rPr lang="en-US" dirty="0" smtClean="0">
                <a:cs typeface="Calibri"/>
              </a:rPr>
              <a:t> </a:t>
            </a:r>
            <a:r>
              <a:rPr lang="en-US" dirty="0" err="1">
                <a:cs typeface="Calibri"/>
              </a:rPr>
              <a:t>ihrem</a:t>
            </a:r>
            <a:r>
              <a:rPr lang="en-US" dirty="0">
                <a:cs typeface="Calibri"/>
              </a:rPr>
              <a:t> </a:t>
            </a:r>
            <a:r>
              <a:rPr lang="en-US" dirty="0" err="1">
                <a:cs typeface="Calibri"/>
              </a:rPr>
              <a:t>Heimatland</a:t>
            </a:r>
            <a:r>
              <a:rPr lang="en-US" dirty="0">
                <a:cs typeface="Calibri"/>
              </a:rPr>
              <a:t> </a:t>
            </a:r>
            <a:r>
              <a:rPr lang="en-US" dirty="0" err="1">
                <a:cs typeface="Calibri"/>
              </a:rPr>
              <a:t>einreisen</a:t>
            </a:r>
            <a:r>
              <a:rPr lang="en-US" dirty="0">
                <a:cs typeface="Calibri"/>
              </a:rPr>
              <a:t>. </a:t>
            </a:r>
          </a:p>
          <a:p>
            <a:pPr marL="0" indent="0">
              <a:buNone/>
            </a:pPr>
            <a:r>
              <a:rPr lang="en-US" dirty="0" smtClean="0">
                <a:cs typeface="Calibri"/>
              </a:rPr>
              <a:t>2. </a:t>
            </a:r>
            <a:r>
              <a:rPr lang="en-US" dirty="0" err="1" smtClean="0">
                <a:cs typeface="Calibri"/>
              </a:rPr>
              <a:t>Als</a:t>
            </a:r>
            <a:r>
              <a:rPr lang="en-US" dirty="0" smtClean="0">
                <a:cs typeface="Calibri"/>
              </a:rPr>
              <a:t> </a:t>
            </a:r>
            <a:r>
              <a:rPr lang="en-US" dirty="0" err="1">
                <a:cs typeface="Calibri"/>
              </a:rPr>
              <a:t>Touristen</a:t>
            </a:r>
            <a:r>
              <a:rPr lang="en-US" dirty="0">
                <a:cs typeface="Calibri"/>
              </a:rPr>
              <a:t> </a:t>
            </a:r>
            <a:r>
              <a:rPr lang="en-US" dirty="0" err="1">
                <a:cs typeface="Calibri"/>
              </a:rPr>
              <a:t>einreisende</a:t>
            </a:r>
            <a:r>
              <a:rPr lang="en-US" dirty="0">
                <a:cs typeface="Calibri"/>
              </a:rPr>
              <a:t> </a:t>
            </a:r>
            <a:r>
              <a:rPr lang="en-US" dirty="0" err="1">
                <a:cs typeface="Calibri"/>
              </a:rPr>
              <a:t>Ausländer</a:t>
            </a:r>
            <a:r>
              <a:rPr lang="en-US" dirty="0">
                <a:cs typeface="Calibri"/>
              </a:rPr>
              <a:t> </a:t>
            </a:r>
            <a:r>
              <a:rPr lang="en-US" dirty="0" err="1">
                <a:cs typeface="Calibri"/>
              </a:rPr>
              <a:t>können</a:t>
            </a:r>
            <a:r>
              <a:rPr lang="en-US" dirty="0">
                <a:cs typeface="Calibri"/>
              </a:rPr>
              <a:t> </a:t>
            </a:r>
            <a:r>
              <a:rPr lang="en-US" dirty="0" err="1">
                <a:cs typeface="Calibri"/>
              </a:rPr>
              <a:t>keinen</a:t>
            </a:r>
            <a:r>
              <a:rPr lang="en-US" dirty="0">
                <a:cs typeface="Calibri"/>
              </a:rPr>
              <a:t> </a:t>
            </a:r>
            <a:r>
              <a:rPr lang="en-US" dirty="0" err="1">
                <a:cs typeface="Calibri"/>
              </a:rPr>
              <a:t>Flüchtlingsstatus</a:t>
            </a:r>
            <a:r>
              <a:rPr lang="en-US" dirty="0">
                <a:cs typeface="Calibri"/>
              </a:rPr>
              <a:t> </a:t>
            </a:r>
            <a:r>
              <a:rPr lang="en-US" dirty="0" err="1">
                <a:cs typeface="Calibri"/>
              </a:rPr>
              <a:t>erlangen</a:t>
            </a:r>
            <a:r>
              <a:rPr lang="en-US" dirty="0">
                <a:cs typeface="Calibri"/>
              </a:rPr>
              <a:t>. </a:t>
            </a: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767250079"/>
      </p:ext>
    </p:extLst>
  </p:cSld>
  <p:clrMapOvr>
    <a:masterClrMapping/>
  </p:clrMapOvr>
  <mc:AlternateContent xmlns:mc="http://schemas.openxmlformats.org/markup-compatibility/2006">
    <mc:Choice xmlns:p14="http://schemas.microsoft.com/office/powerpoint/2010/main" Requires="p14">
      <p:transition spd="slow" p14:dur="2000" advTm="53216"/>
    </mc:Choice>
    <mc:Fallback>
      <p:transition spd="slow" advTm="53216"/>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8F68-061F-44DE-9F61-5E9340F68CD4}"/>
              </a:ext>
            </a:extLst>
          </p:cNvPr>
          <p:cNvSpPr>
            <a:spLocks noGrp="1"/>
          </p:cNvSpPr>
          <p:nvPr>
            <p:ph type="title"/>
          </p:nvPr>
        </p:nvSpPr>
        <p:spPr/>
        <p:txBody>
          <a:bodyPr/>
          <a:lstStyle/>
          <a:p>
            <a:r>
              <a:rPr lang="en-US" b="1">
                <a:solidFill>
                  <a:schemeClr val="accent6"/>
                </a:solidFill>
                <a:cs typeface="Calibri Light"/>
              </a:rPr>
              <a:t>Die Orinoco (Oktober 1938)</a:t>
            </a:r>
          </a:p>
        </p:txBody>
      </p:sp>
      <p:pic>
        <p:nvPicPr>
          <p:cNvPr id="5" name="Imagen 4" descr="Imagen que contiene foto, objeto, edificio, cielo&#10;&#10;Descripción generada con confianza alta">
            <a:extLst>
              <a:ext uri="{FF2B5EF4-FFF2-40B4-BE49-F238E27FC236}">
                <a16:creationId xmlns:a16="http://schemas.microsoft.com/office/drawing/2014/main" id="{9B06B8AA-51E2-48D7-81DC-DCB6A6B2DBA3}"/>
              </a:ext>
            </a:extLst>
          </p:cNvPr>
          <p:cNvPicPr>
            <a:picLocks noChangeAspect="1"/>
          </p:cNvPicPr>
          <p:nvPr/>
        </p:nvPicPr>
        <p:blipFill>
          <a:blip r:embed="rId2"/>
          <a:stretch>
            <a:fillRect/>
          </a:stretch>
        </p:blipFill>
        <p:spPr>
          <a:xfrm>
            <a:off x="3768966" y="1609964"/>
            <a:ext cx="3201954" cy="4782659"/>
          </a:xfrm>
          <a:prstGeom prst="rect">
            <a:avLst/>
          </a:prstGeom>
        </p:spPr>
      </p:pic>
      <p:pic>
        <p:nvPicPr>
          <p:cNvPr id="7" name="Imagen 4" descr="Imagen que contiene texto, libro&#10;&#10;Descripción generada con confianza muy alta">
            <a:extLst>
              <a:ext uri="{FF2B5EF4-FFF2-40B4-BE49-F238E27FC236}">
                <a16:creationId xmlns:a16="http://schemas.microsoft.com/office/drawing/2014/main" id="{D728C0DE-6288-47AF-A26E-F5E9905506E8}"/>
              </a:ext>
            </a:extLst>
          </p:cNvPr>
          <p:cNvPicPr>
            <a:picLocks noChangeAspect="1"/>
          </p:cNvPicPr>
          <p:nvPr/>
        </p:nvPicPr>
        <p:blipFill>
          <a:blip r:embed="rId3"/>
          <a:stretch>
            <a:fillRect/>
          </a:stretch>
        </p:blipFill>
        <p:spPr>
          <a:xfrm>
            <a:off x="7497266" y="474154"/>
            <a:ext cx="4328639" cy="6206016"/>
          </a:xfrm>
          <a:prstGeom prst="rect">
            <a:avLst/>
          </a:prstGeom>
        </p:spPr>
      </p:pic>
      <p:pic>
        <p:nvPicPr>
          <p:cNvPr id="11" name="Imagen 6" descr="Imagen que contiene texto&#10;&#10;Descripción generada con confianza muy alta">
            <a:extLst>
              <a:ext uri="{FF2B5EF4-FFF2-40B4-BE49-F238E27FC236}">
                <a16:creationId xmlns:a16="http://schemas.microsoft.com/office/drawing/2014/main" id="{77CD6D80-B87C-47E5-95CA-9C7E7B4B8E05}"/>
              </a:ext>
            </a:extLst>
          </p:cNvPr>
          <p:cNvPicPr>
            <a:picLocks noChangeAspect="1"/>
          </p:cNvPicPr>
          <p:nvPr/>
        </p:nvPicPr>
        <p:blipFill>
          <a:blip r:embed="rId4"/>
          <a:stretch>
            <a:fillRect/>
          </a:stretch>
        </p:blipFill>
        <p:spPr>
          <a:xfrm>
            <a:off x="382437" y="1697338"/>
            <a:ext cx="3059501" cy="1996832"/>
          </a:xfrm>
          <a:prstGeom prst="rect">
            <a:avLst/>
          </a:prstGeom>
        </p:spPr>
      </p:pic>
    </p:spTree>
    <p:extLst>
      <p:ext uri="{BB962C8B-B14F-4D97-AF65-F5344CB8AC3E}">
        <p14:creationId xmlns:p14="http://schemas.microsoft.com/office/powerpoint/2010/main" val="200159025"/>
      </p:ext>
    </p:extLst>
  </p:cSld>
  <p:clrMapOvr>
    <a:masterClrMapping/>
  </p:clrMapOvr>
  <mc:AlternateContent xmlns:mc="http://schemas.openxmlformats.org/markup-compatibility/2006">
    <mc:Choice xmlns:p14="http://schemas.microsoft.com/office/powerpoint/2010/main" Requires="p14">
      <p:transition spd="slow" p14:dur="2000" advTm="2561"/>
    </mc:Choice>
    <mc:Fallback>
      <p:transition spd="slow" advTm="256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73295-2786-49ED-91F0-946CFB545F1A}"/>
              </a:ext>
            </a:extLst>
          </p:cNvPr>
          <p:cNvSpPr>
            <a:spLocks noGrp="1"/>
          </p:cNvSpPr>
          <p:nvPr>
            <p:ph type="title"/>
          </p:nvPr>
        </p:nvSpPr>
        <p:spPr>
          <a:xfrm>
            <a:off x="5116878" y="629266"/>
            <a:ext cx="6422849" cy="1676603"/>
          </a:xfrm>
        </p:spPr>
        <p:txBody>
          <a:bodyPr>
            <a:normAutofit/>
          </a:bodyPr>
          <a:lstStyle/>
          <a:p>
            <a:r>
              <a:rPr lang="en-US" b="1" err="1">
                <a:cs typeface="Calibri Light"/>
              </a:rPr>
              <a:t>Synagogen</a:t>
            </a:r>
            <a:r>
              <a:rPr lang="en-US" b="1">
                <a:cs typeface="Calibri Light"/>
              </a:rPr>
              <a:t> in </a:t>
            </a:r>
            <a:r>
              <a:rPr lang="en-US" b="1" err="1">
                <a:cs typeface="Calibri Light"/>
              </a:rPr>
              <a:t>Mexiko</a:t>
            </a:r>
            <a:r>
              <a:rPr lang="en-US" b="1">
                <a:cs typeface="Calibri Light"/>
              </a:rPr>
              <a:t> -Stadt</a:t>
            </a:r>
          </a:p>
        </p:txBody>
      </p:sp>
      <p:sp>
        <p:nvSpPr>
          <p:cNvPr id="15" name="Rectangle 14">
            <a:extLst>
              <a:ext uri="{FF2B5EF4-FFF2-40B4-BE49-F238E27FC236}">
                <a16:creationId xmlns:a16="http://schemas.microsoft.com/office/drawing/2014/main" id="{A98BC887-4916-4227-9F48-3B078D238F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1AD6DCFA-0E71-4650-A5E4-3C20E73EB6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A large white building&#10;&#10;Description generated with high confidence">
            <a:extLst>
              <a:ext uri="{FF2B5EF4-FFF2-40B4-BE49-F238E27FC236}">
                <a16:creationId xmlns:a16="http://schemas.microsoft.com/office/drawing/2014/main" id="{8C1E44A3-57B9-414E-876A-03EC01636352}"/>
              </a:ext>
            </a:extLst>
          </p:cNvPr>
          <p:cNvPicPr>
            <a:picLocks noChangeAspect="1"/>
          </p:cNvPicPr>
          <p:nvPr/>
        </p:nvPicPr>
        <p:blipFill rotWithShape="1">
          <a:blip r:embed="rId2"/>
          <a:srcRect t="33339" r="2" b="1255"/>
          <a:stretch/>
        </p:blipFill>
        <p:spPr>
          <a:xfrm>
            <a:off x="804672" y="745540"/>
            <a:ext cx="3026664" cy="2528252"/>
          </a:xfrm>
          <a:prstGeom prst="rect">
            <a:avLst/>
          </a:prstGeom>
          <a:effectLst/>
        </p:spPr>
      </p:pic>
      <p:pic>
        <p:nvPicPr>
          <p:cNvPr id="7" name="Imagen 2" descr="A large white building&#10;&#10;Description generated with high confidence">
            <a:extLst>
              <a:ext uri="{FF2B5EF4-FFF2-40B4-BE49-F238E27FC236}">
                <a16:creationId xmlns:a16="http://schemas.microsoft.com/office/drawing/2014/main" id="{6E21EF0A-CCAB-4141-A344-40A3248A7593}"/>
              </a:ext>
            </a:extLst>
          </p:cNvPr>
          <p:cNvPicPr>
            <a:picLocks noChangeAspect="1"/>
          </p:cNvPicPr>
          <p:nvPr/>
        </p:nvPicPr>
        <p:blipFill rotWithShape="1">
          <a:blip r:embed="rId3"/>
          <a:srcRect l="18359" r="28064" b="-4"/>
          <a:stretch/>
        </p:blipFill>
        <p:spPr>
          <a:xfrm rot="16200000">
            <a:off x="1098803" y="3167212"/>
            <a:ext cx="2438400" cy="3026663"/>
          </a:xfrm>
          <a:prstGeom prst="rect">
            <a:avLst/>
          </a:prstGeom>
        </p:spPr>
      </p:pic>
      <p:sp>
        <p:nvSpPr>
          <p:cNvPr id="12" name="Content Placeholder 11">
            <a:extLst>
              <a:ext uri="{FF2B5EF4-FFF2-40B4-BE49-F238E27FC236}">
                <a16:creationId xmlns:a16="http://schemas.microsoft.com/office/drawing/2014/main" id="{E57345B7-C07C-4EC2-B068-6952DF21CE13}"/>
              </a:ext>
            </a:extLst>
          </p:cNvPr>
          <p:cNvSpPr>
            <a:spLocks noGrp="1"/>
          </p:cNvSpPr>
          <p:nvPr>
            <p:ph idx="1"/>
          </p:nvPr>
        </p:nvSpPr>
        <p:spPr>
          <a:xfrm>
            <a:off x="5116880" y="2438400"/>
            <a:ext cx="6422848" cy="3785419"/>
          </a:xfrm>
        </p:spPr>
        <p:txBody>
          <a:bodyPr vert="horz" lIns="91440" tIns="45720" rIns="91440" bIns="45720" rtlCol="0" anchor="t">
            <a:normAutofit lnSpcReduction="10000"/>
          </a:bodyPr>
          <a:lstStyle/>
          <a:p>
            <a:pPr marL="0" indent="0">
              <a:buNone/>
            </a:pPr>
            <a:r>
              <a:rPr lang="en-US" sz="3200" b="1" dirty="0" err="1" smtClean="0">
                <a:solidFill>
                  <a:schemeClr val="accent4"/>
                </a:solidFill>
                <a:cs typeface="Calibri"/>
              </a:rPr>
              <a:t>Synagoge</a:t>
            </a:r>
            <a:r>
              <a:rPr lang="en-US" sz="3200" b="1" dirty="0">
                <a:solidFill>
                  <a:schemeClr val="accent4"/>
                </a:solidFill>
                <a:cs typeface="Calibri"/>
              </a:rPr>
              <a:t> Monte Sinai</a:t>
            </a:r>
          </a:p>
          <a:p>
            <a:pPr marL="0" indent="0">
              <a:buNone/>
            </a:pPr>
            <a:r>
              <a:rPr lang="en-US" dirty="0">
                <a:cs typeface="Calibri"/>
              </a:rPr>
              <a:t>Die </a:t>
            </a:r>
            <a:r>
              <a:rPr lang="en-US" dirty="0" err="1">
                <a:cs typeface="Calibri"/>
              </a:rPr>
              <a:t>erste</a:t>
            </a:r>
            <a:r>
              <a:rPr lang="en-US" dirty="0">
                <a:cs typeface="Calibri"/>
              </a:rPr>
              <a:t> </a:t>
            </a:r>
            <a:r>
              <a:rPr lang="en-US" dirty="0" err="1">
                <a:cs typeface="Calibri"/>
              </a:rPr>
              <a:t>Synagoge</a:t>
            </a:r>
            <a:r>
              <a:rPr lang="en-US" dirty="0">
                <a:cs typeface="Calibri"/>
              </a:rPr>
              <a:t> der Stadt, </a:t>
            </a:r>
            <a:r>
              <a:rPr lang="en-US" dirty="0" err="1">
                <a:cs typeface="Calibri"/>
              </a:rPr>
              <a:t>gebaut</a:t>
            </a:r>
            <a:r>
              <a:rPr lang="en-US" dirty="0">
                <a:cs typeface="Calibri"/>
              </a:rPr>
              <a:t> 1923.  Viele Jahre </a:t>
            </a:r>
            <a:r>
              <a:rPr lang="en-US" dirty="0" err="1">
                <a:cs typeface="Calibri"/>
              </a:rPr>
              <a:t>glaubte</a:t>
            </a:r>
            <a:r>
              <a:rPr lang="en-US" dirty="0">
                <a:cs typeface="Calibri"/>
              </a:rPr>
              <a:t> man, </a:t>
            </a:r>
            <a:r>
              <a:rPr lang="en-US" dirty="0" err="1">
                <a:cs typeface="Calibri"/>
              </a:rPr>
              <a:t>dass</a:t>
            </a:r>
            <a:r>
              <a:rPr lang="en-US" dirty="0">
                <a:cs typeface="Calibri"/>
              </a:rPr>
              <a:t> die </a:t>
            </a:r>
            <a:r>
              <a:rPr lang="en-US" dirty="0" err="1">
                <a:cs typeface="Calibri"/>
              </a:rPr>
              <a:t>Originalfassade</a:t>
            </a:r>
            <a:r>
              <a:rPr lang="en-US" dirty="0">
                <a:cs typeface="Calibri"/>
              </a:rPr>
              <a:t> der </a:t>
            </a:r>
            <a:r>
              <a:rPr lang="en-US" dirty="0" err="1">
                <a:cs typeface="Calibri"/>
              </a:rPr>
              <a:t>Synagoge</a:t>
            </a:r>
            <a:r>
              <a:rPr lang="en-US" dirty="0">
                <a:cs typeface="Calibri"/>
              </a:rPr>
              <a:t> </a:t>
            </a:r>
            <a:r>
              <a:rPr lang="en-US" dirty="0" err="1">
                <a:cs typeface="Calibri"/>
              </a:rPr>
              <a:t>zerstört</a:t>
            </a:r>
            <a:r>
              <a:rPr lang="en-US" dirty="0">
                <a:cs typeface="Calibri"/>
              </a:rPr>
              <a:t> </a:t>
            </a:r>
            <a:r>
              <a:rPr lang="en-US" dirty="0" err="1" smtClean="0">
                <a:cs typeface="Calibri"/>
              </a:rPr>
              <a:t>wurde</a:t>
            </a:r>
            <a:r>
              <a:rPr lang="en-US" dirty="0" smtClean="0">
                <a:cs typeface="Calibri"/>
              </a:rPr>
              <a:t>, </a:t>
            </a:r>
            <a:r>
              <a:rPr lang="en-US" dirty="0" err="1">
                <a:cs typeface="Calibri"/>
              </a:rPr>
              <a:t>als</a:t>
            </a:r>
            <a:r>
              <a:rPr lang="en-US" dirty="0">
                <a:cs typeface="Calibri"/>
              </a:rPr>
              <a:t> </a:t>
            </a:r>
            <a:r>
              <a:rPr lang="en-US" dirty="0" err="1">
                <a:cs typeface="Calibri"/>
              </a:rPr>
              <a:t>für</a:t>
            </a:r>
            <a:r>
              <a:rPr lang="en-US" dirty="0">
                <a:cs typeface="Calibri"/>
              </a:rPr>
              <a:t> den </a:t>
            </a:r>
            <a:r>
              <a:rPr lang="en-US" dirty="0" err="1">
                <a:cs typeface="Calibri"/>
              </a:rPr>
              <a:t>Besuch</a:t>
            </a:r>
            <a:r>
              <a:rPr lang="en-US" dirty="0">
                <a:cs typeface="Calibri"/>
              </a:rPr>
              <a:t> des </a:t>
            </a:r>
            <a:r>
              <a:rPr lang="en-US" dirty="0" err="1">
                <a:cs typeface="Calibri"/>
              </a:rPr>
              <a:t>Papstes</a:t>
            </a:r>
            <a:r>
              <a:rPr lang="en-US" dirty="0">
                <a:cs typeface="Calibri"/>
              </a:rPr>
              <a:t> (1979) </a:t>
            </a:r>
            <a:r>
              <a:rPr lang="en-US" dirty="0" err="1">
                <a:cs typeface="Calibri"/>
              </a:rPr>
              <a:t>eine</a:t>
            </a:r>
            <a:r>
              <a:rPr lang="en-US" dirty="0">
                <a:cs typeface="Calibri"/>
              </a:rPr>
              <a:t> </a:t>
            </a:r>
            <a:r>
              <a:rPr lang="en-US" dirty="0" err="1">
                <a:cs typeface="Calibri"/>
              </a:rPr>
              <a:t>neue</a:t>
            </a:r>
            <a:r>
              <a:rPr lang="en-US" dirty="0">
                <a:cs typeface="Calibri"/>
              </a:rPr>
              <a:t>, </a:t>
            </a:r>
            <a:r>
              <a:rPr lang="en-US" dirty="0" err="1">
                <a:cs typeface="Calibri"/>
              </a:rPr>
              <a:t>unauffällige</a:t>
            </a:r>
            <a:r>
              <a:rPr lang="en-US" dirty="0">
                <a:cs typeface="Calibri"/>
              </a:rPr>
              <a:t>,  </a:t>
            </a:r>
            <a:r>
              <a:rPr lang="en-US" dirty="0" err="1">
                <a:cs typeface="Calibri"/>
              </a:rPr>
              <a:t>Fassade</a:t>
            </a:r>
            <a:r>
              <a:rPr lang="en-US" dirty="0">
                <a:cs typeface="Calibri"/>
              </a:rPr>
              <a:t>  </a:t>
            </a:r>
            <a:r>
              <a:rPr lang="en-US" dirty="0" err="1">
                <a:cs typeface="Calibri"/>
              </a:rPr>
              <a:t>gebaut</a:t>
            </a:r>
            <a:r>
              <a:rPr lang="en-US" dirty="0">
                <a:cs typeface="Calibri"/>
              </a:rPr>
              <a:t> </a:t>
            </a:r>
            <a:r>
              <a:rPr lang="en-US" dirty="0" err="1">
                <a:cs typeface="Calibri"/>
              </a:rPr>
              <a:t>wurde</a:t>
            </a:r>
            <a:r>
              <a:rPr lang="en-US" dirty="0">
                <a:cs typeface="Calibri"/>
              </a:rPr>
              <a:t>. 2008 </a:t>
            </a:r>
            <a:r>
              <a:rPr lang="en-US" dirty="0" err="1">
                <a:cs typeface="Calibri"/>
              </a:rPr>
              <a:t>wurde</a:t>
            </a:r>
            <a:r>
              <a:rPr lang="en-US" dirty="0">
                <a:cs typeface="Calibri"/>
              </a:rPr>
              <a:t> die </a:t>
            </a:r>
            <a:r>
              <a:rPr lang="en-US" dirty="0" err="1">
                <a:cs typeface="Calibri"/>
              </a:rPr>
              <a:t>Originalfassade</a:t>
            </a:r>
            <a:r>
              <a:rPr lang="en-US" dirty="0">
                <a:cs typeface="Calibri"/>
              </a:rPr>
              <a:t>, die </a:t>
            </a:r>
            <a:r>
              <a:rPr lang="en-US" dirty="0" err="1">
                <a:cs typeface="Calibri"/>
              </a:rPr>
              <a:t>unter</a:t>
            </a:r>
            <a:r>
              <a:rPr lang="en-US" dirty="0">
                <a:cs typeface="Calibri"/>
              </a:rPr>
              <a:t> der </a:t>
            </a:r>
            <a:r>
              <a:rPr lang="en-US" dirty="0" err="1">
                <a:cs typeface="Calibri"/>
              </a:rPr>
              <a:t>neuen</a:t>
            </a:r>
            <a:r>
              <a:rPr lang="en-US" dirty="0">
                <a:cs typeface="Calibri"/>
              </a:rPr>
              <a:t> </a:t>
            </a:r>
            <a:r>
              <a:rPr lang="en-US" dirty="0" err="1">
                <a:cs typeface="Calibri"/>
              </a:rPr>
              <a:t>Fassade</a:t>
            </a:r>
            <a:r>
              <a:rPr lang="en-US" dirty="0">
                <a:cs typeface="Calibri"/>
              </a:rPr>
              <a:t> </a:t>
            </a:r>
            <a:r>
              <a:rPr lang="en-US" dirty="0" err="1">
                <a:cs typeface="Calibri"/>
              </a:rPr>
              <a:t>versteckt</a:t>
            </a:r>
            <a:r>
              <a:rPr lang="en-US" dirty="0">
                <a:cs typeface="Calibri"/>
              </a:rPr>
              <a:t> war, </a:t>
            </a:r>
            <a:r>
              <a:rPr lang="en-US" dirty="0" err="1">
                <a:cs typeface="Calibri"/>
              </a:rPr>
              <a:t>wieder</a:t>
            </a:r>
            <a:r>
              <a:rPr lang="en-US" dirty="0">
                <a:cs typeface="Calibri"/>
              </a:rPr>
              <a:t> </a:t>
            </a:r>
            <a:r>
              <a:rPr lang="en-US" dirty="0" err="1">
                <a:cs typeface="Calibri"/>
              </a:rPr>
              <a:t>freigelegt</a:t>
            </a:r>
            <a:r>
              <a:rPr lang="en-US" dirty="0">
                <a:cs typeface="Calibri"/>
              </a:rPr>
              <a:t>. </a:t>
            </a:r>
          </a:p>
        </p:txBody>
      </p:sp>
    </p:spTree>
    <p:extLst>
      <p:ext uri="{BB962C8B-B14F-4D97-AF65-F5344CB8AC3E}">
        <p14:creationId xmlns:p14="http://schemas.microsoft.com/office/powerpoint/2010/main" val="857838562"/>
      </p:ext>
    </p:extLst>
  </p:cSld>
  <p:clrMapOvr>
    <a:masterClrMapping/>
  </p:clrMapOvr>
  <mc:AlternateContent xmlns:mc="http://schemas.openxmlformats.org/markup-compatibility/2006">
    <mc:Choice xmlns:p14="http://schemas.microsoft.com/office/powerpoint/2010/main" Requires="p14">
      <p:transition spd="slow" p14:dur="2000" advTm="16731"/>
    </mc:Choice>
    <mc:Fallback>
      <p:transition spd="slow" advTm="1673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screen shot of a person&#10;&#10;Description generated with very high confidence">
            <a:extLst>
              <a:ext uri="{FF2B5EF4-FFF2-40B4-BE49-F238E27FC236}">
                <a16:creationId xmlns:a16="http://schemas.microsoft.com/office/drawing/2014/main" id="{63025EE7-CD34-480E-BE10-1D6225D8D3BC}"/>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872026290"/>
      </p:ext>
    </p:extLst>
  </p:cSld>
  <p:clrMapOvr>
    <a:masterClrMapping/>
  </p:clrMapOvr>
  <mc:AlternateContent xmlns:mc="http://schemas.openxmlformats.org/markup-compatibility/2006">
    <mc:Choice xmlns:p14="http://schemas.microsoft.com/office/powerpoint/2010/main" Requires="p14">
      <p:transition spd="slow" p14:dur="2000" advTm="8395"/>
    </mc:Choice>
    <mc:Fallback>
      <p:transition spd="slow" advTm="8395"/>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close up of a street in front of a brick building&#10;&#10;Description generated with very high confidence">
            <a:extLst>
              <a:ext uri="{FF2B5EF4-FFF2-40B4-BE49-F238E27FC236}">
                <a16:creationId xmlns:a16="http://schemas.microsoft.com/office/drawing/2014/main" id="{617D7601-C0F8-4C42-A48F-A2C8F576AAC9}"/>
              </a:ext>
            </a:extLst>
          </p:cNvPr>
          <p:cNvPicPr>
            <a:picLocks noGrp="1" noChangeAspect="1"/>
          </p:cNvPicPr>
          <p:nvPr>
            <p:ph idx="1"/>
          </p:nvPr>
        </p:nvPicPr>
        <p:blipFill>
          <a:blip r:embed="rId2"/>
          <a:stretch>
            <a:fillRect/>
          </a:stretch>
        </p:blipFill>
        <p:spPr>
          <a:xfrm>
            <a:off x="4988393" y="1049247"/>
            <a:ext cx="2948455" cy="3488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7" descr="A sign in front of a brick building&#10;&#10;Description generated with very high confidence">
            <a:extLst>
              <a:ext uri="{FF2B5EF4-FFF2-40B4-BE49-F238E27FC236}">
                <a16:creationId xmlns:a16="http://schemas.microsoft.com/office/drawing/2014/main" id="{021E7251-43AE-4010-8C48-FFD8380DB6FF}"/>
              </a:ext>
            </a:extLst>
          </p:cNvPr>
          <p:cNvPicPr>
            <a:picLocks noChangeAspect="1"/>
          </p:cNvPicPr>
          <p:nvPr/>
        </p:nvPicPr>
        <p:blipFill>
          <a:blip r:embed="rId3"/>
          <a:stretch>
            <a:fillRect/>
          </a:stretch>
        </p:blipFill>
        <p:spPr>
          <a:xfrm>
            <a:off x="971909" y="1043842"/>
            <a:ext cx="3131388" cy="3447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B7998E2F-4B34-4C4B-982E-A6FF0BCC20C1}"/>
              </a:ext>
            </a:extLst>
          </p:cNvPr>
          <p:cNvSpPr txBox="1"/>
          <p:nvPr/>
        </p:nvSpPr>
        <p:spPr>
          <a:xfrm>
            <a:off x="920151" y="5083834"/>
            <a:ext cx="9719094"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3200" b="1" err="1">
                <a:solidFill>
                  <a:schemeClr val="accent4"/>
                </a:solidFill>
                <a:latin typeface="Calibri Light"/>
                <a:ea typeface="+mj-ea"/>
                <a:cs typeface="Calibri Light"/>
              </a:rPr>
              <a:t>Historische</a:t>
            </a:r>
            <a:r>
              <a:rPr lang="es-ES" sz="3200" b="1">
                <a:solidFill>
                  <a:schemeClr val="accent4"/>
                </a:solidFill>
                <a:latin typeface="Calibri Light"/>
                <a:ea typeface="+mj-ea"/>
                <a:cs typeface="Calibri Light"/>
              </a:rPr>
              <a:t> </a:t>
            </a:r>
            <a:r>
              <a:rPr lang="es-ES" sz="3200" b="1" err="1">
                <a:solidFill>
                  <a:schemeClr val="accent4"/>
                </a:solidFill>
                <a:latin typeface="Calibri Light"/>
                <a:ea typeface="+mj-ea"/>
                <a:cs typeface="Calibri Light"/>
              </a:rPr>
              <a:t>Synagoge</a:t>
            </a:r>
            <a:r>
              <a:rPr lang="es-ES" sz="3200" b="1">
                <a:solidFill>
                  <a:schemeClr val="accent4"/>
                </a:solidFill>
                <a:latin typeface="Calibri Light"/>
                <a:ea typeface="+mj-ea"/>
                <a:cs typeface="Calibri Light"/>
              </a:rPr>
              <a:t> Justo Sierra</a:t>
            </a:r>
            <a:r>
              <a:rPr lang="es-ES" sz="2400" b="1">
                <a:latin typeface="Calibri Light"/>
                <a:ea typeface="+mj-ea"/>
                <a:cs typeface="Calibri Light"/>
              </a:rPr>
              <a:t> </a:t>
            </a:r>
            <a:r>
              <a:rPr lang="es-ES" sz="2400" b="1" err="1">
                <a:latin typeface="Calibri Light"/>
                <a:ea typeface="+mj-ea"/>
                <a:cs typeface="Calibri Light"/>
              </a:rPr>
              <a:t>früher</a:t>
            </a:r>
            <a:r>
              <a:rPr lang="es-ES" sz="2400" b="1">
                <a:latin typeface="Calibri Light"/>
                <a:ea typeface="+mj-ea"/>
                <a:cs typeface="Calibri Light"/>
              </a:rPr>
              <a:t> (links) </a:t>
            </a:r>
            <a:r>
              <a:rPr lang="es-ES" sz="2400" b="1" err="1">
                <a:latin typeface="Calibri Light"/>
                <a:ea typeface="+mj-ea"/>
                <a:cs typeface="Calibri Light"/>
              </a:rPr>
              <a:t>und</a:t>
            </a:r>
            <a:r>
              <a:rPr lang="es-ES" sz="2400" b="1">
                <a:latin typeface="Calibri Light"/>
                <a:ea typeface="+mj-ea"/>
                <a:cs typeface="Calibri Light"/>
              </a:rPr>
              <a:t> </a:t>
            </a:r>
            <a:r>
              <a:rPr lang="es-ES" sz="2400" b="1" err="1">
                <a:latin typeface="Calibri Light"/>
                <a:ea typeface="+mj-ea"/>
                <a:cs typeface="Calibri Light"/>
              </a:rPr>
              <a:t>heute</a:t>
            </a:r>
            <a:r>
              <a:rPr lang="es-ES" sz="2400" b="1">
                <a:latin typeface="Calibri Light"/>
                <a:ea typeface="+mj-ea"/>
                <a:cs typeface="Calibri Light"/>
              </a:rPr>
              <a:t> (</a:t>
            </a:r>
            <a:r>
              <a:rPr lang="es-ES" sz="2400" b="1" err="1">
                <a:latin typeface="Calibri Light"/>
                <a:ea typeface="+mj-ea"/>
                <a:cs typeface="Calibri Light"/>
              </a:rPr>
              <a:t>rechts</a:t>
            </a:r>
            <a:r>
              <a:rPr lang="es-ES" sz="2400" b="1">
                <a:latin typeface="Calibri Light"/>
                <a:ea typeface="+mj-ea"/>
                <a:cs typeface="Calibri Light"/>
              </a:rPr>
              <a:t>)</a:t>
            </a:r>
            <a:endParaRPr lang="en-US" sz="2400" b="1">
              <a:cs typeface="Calibri"/>
            </a:endParaRPr>
          </a:p>
        </p:txBody>
      </p:sp>
    </p:spTree>
    <p:extLst>
      <p:ext uri="{BB962C8B-B14F-4D97-AF65-F5344CB8AC3E}">
        <p14:creationId xmlns:p14="http://schemas.microsoft.com/office/powerpoint/2010/main" val="3365331683"/>
      </p:ext>
    </p:extLst>
  </p:cSld>
  <p:clrMapOvr>
    <a:masterClrMapping/>
  </p:clrMapOvr>
  <mc:AlternateContent xmlns:mc="http://schemas.openxmlformats.org/markup-compatibility/2006">
    <mc:Choice xmlns:p14="http://schemas.microsoft.com/office/powerpoint/2010/main" Requires="p14">
      <p:transition spd="slow" p14:dur="2000" advTm="3094"/>
    </mc:Choice>
    <mc:Fallback>
      <p:transition spd="slow" advTm="3094"/>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car parked on the side of a building&#10;&#10;Description generated with high confidence">
            <a:extLst>
              <a:ext uri="{FF2B5EF4-FFF2-40B4-BE49-F238E27FC236}">
                <a16:creationId xmlns:a16="http://schemas.microsoft.com/office/drawing/2014/main" id="{75988872-CDC8-4C4D-AD3B-21A878489861}"/>
              </a:ext>
            </a:extLst>
          </p:cNvPr>
          <p:cNvPicPr>
            <a:picLocks noChangeAspect="1"/>
          </p:cNvPicPr>
          <p:nvPr/>
        </p:nvPicPr>
        <p:blipFill>
          <a:blip r:embed="rId2"/>
          <a:stretch>
            <a:fillRect/>
          </a:stretch>
        </p:blipFill>
        <p:spPr>
          <a:xfrm>
            <a:off x="5888965" y="457852"/>
            <a:ext cx="6021237" cy="5856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1196BC26-E2D3-478A-B479-B4F33F5500E7}"/>
              </a:ext>
            </a:extLst>
          </p:cNvPr>
          <p:cNvSpPr txBox="1"/>
          <p:nvPr/>
        </p:nvSpPr>
        <p:spPr>
          <a:xfrm>
            <a:off x="402566" y="1173193"/>
            <a:ext cx="5492151"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400">
                <a:latin typeface="Calibri Light"/>
                <a:ea typeface="+mj-ea"/>
                <a:cs typeface="Calibri Light"/>
              </a:rPr>
              <a:t>Fernando Montes de Oca 32, Condesa, </a:t>
            </a:r>
            <a:endParaRPr lang="es-MX" sz="2400">
              <a:latin typeface="Calibri Light"/>
              <a:cs typeface="Calibri Light"/>
            </a:endParaRPr>
          </a:p>
          <a:p>
            <a:pPr algn="ctr"/>
            <a:r>
              <a:rPr lang="es-MX" sz="2400" err="1">
                <a:latin typeface="Calibri Light"/>
                <a:cs typeface="Calibri Light"/>
              </a:rPr>
              <a:t>Mexiko-Stadt</a:t>
            </a:r>
          </a:p>
        </p:txBody>
      </p:sp>
    </p:spTree>
    <p:extLst>
      <p:ext uri="{BB962C8B-B14F-4D97-AF65-F5344CB8AC3E}">
        <p14:creationId xmlns:p14="http://schemas.microsoft.com/office/powerpoint/2010/main" val="365767508"/>
      </p:ext>
    </p:extLst>
  </p:cSld>
  <p:clrMapOvr>
    <a:masterClrMapping/>
  </p:clrMapOvr>
  <mc:AlternateContent xmlns:mc="http://schemas.openxmlformats.org/markup-compatibility/2006">
    <mc:Choice xmlns:p14="http://schemas.microsoft.com/office/powerpoint/2010/main" Requires="p14">
      <p:transition spd="slow" p14:dur="2000" advTm="4140"/>
    </mc:Choice>
    <mc:Fallback>
      <p:transition spd="slow" advTm="414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white brick wall&#10;&#10;Description generated with very high confidence">
            <a:extLst>
              <a:ext uri="{FF2B5EF4-FFF2-40B4-BE49-F238E27FC236}">
                <a16:creationId xmlns:a16="http://schemas.microsoft.com/office/drawing/2014/main" id="{93BC96F8-FCAE-4C10-9FDD-9F12DA432DB7}"/>
              </a:ext>
            </a:extLst>
          </p:cNvPr>
          <p:cNvPicPr>
            <a:picLocks noGrp="1" noChangeAspect="1"/>
          </p:cNvPicPr>
          <p:nvPr>
            <p:ph idx="1"/>
          </p:nvPr>
        </p:nvPicPr>
        <p:blipFill>
          <a:blip r:embed="rId2"/>
          <a:stretch>
            <a:fillRect/>
          </a:stretch>
        </p:blipFill>
        <p:spPr>
          <a:xfrm>
            <a:off x="353683" y="1129139"/>
            <a:ext cx="7976558" cy="5284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F840DB23-A8D6-4BC8-A14A-625BBE771061}"/>
              </a:ext>
            </a:extLst>
          </p:cNvPr>
          <p:cNvSpPr txBox="1"/>
          <p:nvPr/>
        </p:nvSpPr>
        <p:spPr>
          <a:xfrm>
            <a:off x="6671095" y="454325"/>
            <a:ext cx="6096000"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400">
                <a:latin typeface="Calibri Light"/>
                <a:ea typeface="+mj-ea"/>
                <a:cs typeface="Calibri Light"/>
              </a:rPr>
              <a:t>Hacienda de la Escalera 20, Echegaray, </a:t>
            </a:r>
          </a:p>
          <a:p>
            <a:pPr algn="ctr"/>
            <a:r>
              <a:rPr lang="es-MX" sz="2400" err="1">
                <a:latin typeface="Calibri Light"/>
                <a:ea typeface="+mj-ea"/>
                <a:cs typeface="Calibri Light"/>
              </a:rPr>
              <a:t>Mexiko-Stadt</a:t>
            </a:r>
            <a:endParaRPr lang="es-MX" sz="2400" err="1">
              <a:latin typeface="Calibri Light"/>
              <a:cs typeface="Calibri Light"/>
            </a:endParaRPr>
          </a:p>
        </p:txBody>
      </p:sp>
    </p:spTree>
    <p:extLst>
      <p:ext uri="{BB962C8B-B14F-4D97-AF65-F5344CB8AC3E}">
        <p14:creationId xmlns:p14="http://schemas.microsoft.com/office/powerpoint/2010/main" val="2672201443"/>
      </p:ext>
    </p:extLst>
  </p:cSld>
  <p:clrMapOvr>
    <a:masterClrMapping/>
  </p:clrMapOvr>
  <mc:AlternateContent xmlns:mc="http://schemas.openxmlformats.org/markup-compatibility/2006">
    <mc:Choice xmlns:p14="http://schemas.microsoft.com/office/powerpoint/2010/main" Requires="p14">
      <p:transition spd="slow" p14:dur="2000" advTm="3183"/>
    </mc:Choice>
    <mc:Fallback>
      <p:transition spd="slow" advTm="3183"/>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0E901E-3CCB-4B25-9B39-7B3E76E03A31}"/>
              </a:ext>
            </a:extLst>
          </p:cNvPr>
          <p:cNvSpPr txBox="1"/>
          <p:nvPr/>
        </p:nvSpPr>
        <p:spPr>
          <a:xfrm>
            <a:off x="474453" y="626853"/>
            <a:ext cx="4255699"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400">
                <a:latin typeface="Calibri Light"/>
                <a:ea typeface="+mj-ea"/>
                <a:cs typeface="Calibri Light"/>
              </a:rPr>
              <a:t>Córdoba #238, Col. Roma Norte, </a:t>
            </a:r>
            <a:endParaRPr lang="en-US" sz="2400">
              <a:latin typeface="Calibri"/>
              <a:ea typeface="+mj-ea"/>
              <a:cs typeface="Calibri"/>
            </a:endParaRPr>
          </a:p>
          <a:p>
            <a:pPr algn="ctr"/>
            <a:r>
              <a:rPr lang="es-MX" sz="2400" err="1">
                <a:latin typeface="Calibri Light"/>
                <a:cs typeface="Calibri Light"/>
              </a:rPr>
              <a:t>Mexiko-Stadt</a:t>
            </a:r>
          </a:p>
        </p:txBody>
      </p:sp>
      <p:pic>
        <p:nvPicPr>
          <p:cNvPr id="6" name="Picture 6" descr="A large stone building&#10;&#10;Description generated with very high confidence">
            <a:extLst>
              <a:ext uri="{FF2B5EF4-FFF2-40B4-BE49-F238E27FC236}">
                <a16:creationId xmlns:a16="http://schemas.microsoft.com/office/drawing/2014/main" id="{4E98EA7C-2AAA-4C96-B5CD-2B18594E81EE}"/>
              </a:ext>
            </a:extLst>
          </p:cNvPr>
          <p:cNvPicPr>
            <a:picLocks noChangeAspect="1"/>
          </p:cNvPicPr>
          <p:nvPr/>
        </p:nvPicPr>
        <p:blipFill>
          <a:blip r:embed="rId2"/>
          <a:stretch>
            <a:fillRect/>
          </a:stretch>
        </p:blipFill>
        <p:spPr>
          <a:xfrm>
            <a:off x="396815" y="2947592"/>
            <a:ext cx="5518030" cy="3392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8" descr="A church with a clock on the side of a building&#10;&#10;Description generated with high confidence">
            <a:extLst>
              <a:ext uri="{FF2B5EF4-FFF2-40B4-BE49-F238E27FC236}">
                <a16:creationId xmlns:a16="http://schemas.microsoft.com/office/drawing/2014/main" id="{58733E4A-A39B-48F5-B99A-FA873805BBED}"/>
              </a:ext>
            </a:extLst>
          </p:cNvPr>
          <p:cNvPicPr>
            <a:picLocks noChangeAspect="1"/>
          </p:cNvPicPr>
          <p:nvPr/>
        </p:nvPicPr>
        <p:blipFill>
          <a:blip r:embed="rId3"/>
          <a:stretch>
            <a:fillRect/>
          </a:stretch>
        </p:blipFill>
        <p:spPr>
          <a:xfrm>
            <a:off x="6234024" y="1121796"/>
            <a:ext cx="5589916" cy="3421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4784545"/>
      </p:ext>
    </p:extLst>
  </p:cSld>
  <p:clrMapOvr>
    <a:masterClrMapping/>
  </p:clrMapOvr>
  <mc:AlternateContent xmlns:mc="http://schemas.openxmlformats.org/markup-compatibility/2006">
    <mc:Choice xmlns:p14="http://schemas.microsoft.com/office/powerpoint/2010/main" Requires="p14">
      <p:transition spd="slow" p14:dur="2000" advTm="3191"/>
    </mc:Choice>
    <mc:Fallback>
      <p:transition spd="slow" advTm="3191"/>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descr="A tree in front of a building&#10;&#10;Description generated with very high confidence">
            <a:extLst>
              <a:ext uri="{FF2B5EF4-FFF2-40B4-BE49-F238E27FC236}">
                <a16:creationId xmlns:a16="http://schemas.microsoft.com/office/drawing/2014/main" id="{6396BA7B-022D-4A6A-B132-04C86232E0CE}"/>
              </a:ext>
            </a:extLst>
          </p:cNvPr>
          <p:cNvPicPr>
            <a:picLocks noChangeAspect="1"/>
          </p:cNvPicPr>
          <p:nvPr/>
        </p:nvPicPr>
        <p:blipFill>
          <a:blip r:embed="rId2"/>
          <a:stretch>
            <a:fillRect/>
          </a:stretch>
        </p:blipFill>
        <p:spPr>
          <a:xfrm>
            <a:off x="454324" y="468989"/>
            <a:ext cx="6524445" cy="3475869"/>
          </a:xfrm>
          <a:prstGeom prst="rect">
            <a:avLst/>
          </a:prstGeom>
        </p:spPr>
      </p:pic>
      <p:sp>
        <p:nvSpPr>
          <p:cNvPr id="5" name="TextBox 4">
            <a:extLst>
              <a:ext uri="{FF2B5EF4-FFF2-40B4-BE49-F238E27FC236}">
                <a16:creationId xmlns:a16="http://schemas.microsoft.com/office/drawing/2014/main" id="{79B25552-161C-4405-BA5D-894007B67E99}"/>
              </a:ext>
            </a:extLst>
          </p:cNvPr>
          <p:cNvSpPr txBox="1"/>
          <p:nvPr/>
        </p:nvSpPr>
        <p:spPr>
          <a:xfrm rot="-10800000" flipV="1">
            <a:off x="-373811" y="5587041"/>
            <a:ext cx="6096000"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400">
                <a:latin typeface="Calibri Light"/>
                <a:ea typeface="+mj-ea"/>
                <a:cs typeface="Calibri Light"/>
              </a:rPr>
              <a:t>Querétaro #110, Col. Roma Norte, </a:t>
            </a:r>
            <a:endParaRPr lang="en-US" sz="2400">
              <a:cs typeface="Calibri"/>
            </a:endParaRPr>
          </a:p>
          <a:p>
            <a:pPr algn="ctr"/>
            <a:r>
              <a:rPr lang="es-MX" sz="2400" err="1">
                <a:latin typeface="Calibri Light"/>
                <a:cs typeface="Calibri Light"/>
              </a:rPr>
              <a:t>Mexiko-Stadt</a:t>
            </a:r>
            <a:endParaRPr lang="es-MX" sz="2400" err="1">
              <a:cs typeface="Calibri"/>
            </a:endParaRPr>
          </a:p>
        </p:txBody>
      </p:sp>
      <p:pic>
        <p:nvPicPr>
          <p:cNvPr id="6" name="Picture 6" descr="A group of palm trees on the side of a building&#10;&#10;Description generated with very high confidence">
            <a:extLst>
              <a:ext uri="{FF2B5EF4-FFF2-40B4-BE49-F238E27FC236}">
                <a16:creationId xmlns:a16="http://schemas.microsoft.com/office/drawing/2014/main" id="{A7622961-D53C-40EF-A667-4B99B7FCEB4E}"/>
              </a:ext>
            </a:extLst>
          </p:cNvPr>
          <p:cNvPicPr>
            <a:picLocks noChangeAspect="1"/>
          </p:cNvPicPr>
          <p:nvPr/>
        </p:nvPicPr>
        <p:blipFill>
          <a:blip r:embed="rId3"/>
          <a:stretch>
            <a:fillRect/>
          </a:stretch>
        </p:blipFill>
        <p:spPr>
          <a:xfrm>
            <a:off x="5515155" y="2945316"/>
            <a:ext cx="6179388" cy="34690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55865621"/>
      </p:ext>
    </p:extLst>
  </p:cSld>
  <p:clrMapOvr>
    <a:masterClrMapping/>
  </p:clrMapOvr>
  <mc:AlternateContent xmlns:mc="http://schemas.openxmlformats.org/markup-compatibility/2006">
    <mc:Choice xmlns:p14="http://schemas.microsoft.com/office/powerpoint/2010/main" Requires="p14">
      <p:transition spd="slow" p14:dur="2000" advTm="2969"/>
    </mc:Choice>
    <mc:Fallback>
      <p:transition spd="slow" advTm="2969"/>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344043-2DF9-493E-A54E-5FFA7E0E73A5}"/>
              </a:ext>
            </a:extLst>
          </p:cNvPr>
          <p:cNvSpPr txBox="1"/>
          <p:nvPr/>
        </p:nvSpPr>
        <p:spPr>
          <a:xfrm>
            <a:off x="6096000" y="382437"/>
            <a:ext cx="6096000"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400">
                <a:latin typeface="Calibri Light"/>
                <a:ea typeface="+mj-ea"/>
                <a:cs typeface="Calibri Light"/>
              </a:rPr>
              <a:t>Eje 2 </a:t>
            </a:r>
            <a:r>
              <a:rPr lang="es-MX" sz="2400" err="1">
                <a:latin typeface="Calibri Light"/>
                <a:ea typeface="+mj-ea"/>
                <a:cs typeface="Calibri Light"/>
              </a:rPr>
              <a:t>Pte</a:t>
            </a:r>
            <a:r>
              <a:rPr lang="es-MX" sz="2400">
                <a:latin typeface="Calibri Light"/>
                <a:ea typeface="+mj-ea"/>
                <a:cs typeface="Calibri Light"/>
              </a:rPr>
              <a:t> 363, Roma Sur, </a:t>
            </a:r>
            <a:r>
              <a:rPr lang="es-MX" sz="2400" err="1">
                <a:latin typeface="Calibri Light"/>
                <a:cs typeface="Calibri Light"/>
              </a:rPr>
              <a:t>Mexiko-Stadt</a:t>
            </a:r>
            <a:endParaRPr lang="en-US"/>
          </a:p>
        </p:txBody>
      </p:sp>
      <p:pic>
        <p:nvPicPr>
          <p:cNvPr id="6" name="Picture 6" descr="A group of people standing in front of a building&#10;&#10;Description generated with very high confidence">
            <a:extLst>
              <a:ext uri="{FF2B5EF4-FFF2-40B4-BE49-F238E27FC236}">
                <a16:creationId xmlns:a16="http://schemas.microsoft.com/office/drawing/2014/main" id="{D25FB2BC-0BC3-4230-9977-88BDE5D96820}"/>
              </a:ext>
            </a:extLst>
          </p:cNvPr>
          <p:cNvPicPr>
            <a:picLocks noChangeAspect="1"/>
          </p:cNvPicPr>
          <p:nvPr/>
        </p:nvPicPr>
        <p:blipFill>
          <a:blip r:embed="rId2"/>
          <a:stretch>
            <a:fillRect/>
          </a:stretch>
        </p:blipFill>
        <p:spPr>
          <a:xfrm>
            <a:off x="526212" y="1191752"/>
            <a:ext cx="7142670" cy="5452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7870843"/>
      </p:ext>
    </p:extLst>
  </p:cSld>
  <p:clrMapOvr>
    <a:masterClrMapping/>
  </p:clrMapOvr>
  <mc:AlternateContent xmlns:mc="http://schemas.openxmlformats.org/markup-compatibility/2006">
    <mc:Choice xmlns:p14="http://schemas.microsoft.com/office/powerpoint/2010/main" Requires="p14">
      <p:transition spd="slow" p14:dur="2000" advTm="3196"/>
    </mc:Choice>
    <mc:Fallback>
      <p:transition spd="slow" advTm="3196"/>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16E501-961C-4F24-81E6-9CF5B9DB0CC7}"/>
              </a:ext>
            </a:extLst>
          </p:cNvPr>
          <p:cNvSpPr>
            <a:spLocks noGrp="1"/>
          </p:cNvSpPr>
          <p:nvPr>
            <p:ph idx="1"/>
          </p:nvPr>
        </p:nvSpPr>
        <p:spPr>
          <a:xfrm>
            <a:off x="320616" y="359135"/>
            <a:ext cx="11493259" cy="6277903"/>
          </a:xfrm>
        </p:spPr>
        <p:txBody>
          <a:bodyPr vert="horz" lIns="91440" tIns="45720" rIns="91440" bIns="45720" rtlCol="0" anchor="t">
            <a:normAutofit/>
          </a:bodyPr>
          <a:lstStyle/>
          <a:p>
            <a:pPr marL="0" indent="0">
              <a:buNone/>
            </a:pPr>
            <a:r>
              <a:rPr lang="en-US" err="1">
                <a:cs typeface="Calibri"/>
              </a:rPr>
              <a:t>Diese</a:t>
            </a:r>
            <a:r>
              <a:rPr lang="en-US">
                <a:cs typeface="Calibri"/>
              </a:rPr>
              <a:t> Recherche </a:t>
            </a:r>
            <a:r>
              <a:rPr lang="en-US" err="1">
                <a:cs typeface="Calibri"/>
              </a:rPr>
              <a:t>wurde</a:t>
            </a:r>
            <a:r>
              <a:rPr lang="en-US">
                <a:cs typeface="Calibri"/>
              </a:rPr>
              <a:t> von den </a:t>
            </a:r>
            <a:r>
              <a:rPr lang="en-US" err="1">
                <a:cs typeface="Calibri"/>
              </a:rPr>
              <a:t>folgenden</a:t>
            </a:r>
            <a:r>
              <a:rPr lang="en-US">
                <a:cs typeface="Calibri"/>
              </a:rPr>
              <a:t> </a:t>
            </a:r>
            <a:r>
              <a:rPr lang="en-US" err="1">
                <a:cs typeface="Calibri"/>
              </a:rPr>
              <a:t>Schülern</a:t>
            </a:r>
            <a:r>
              <a:rPr lang="en-US">
                <a:cs typeface="Calibri"/>
              </a:rPr>
              <a:t>/</a:t>
            </a:r>
            <a:r>
              <a:rPr lang="en-US" err="1">
                <a:cs typeface="Calibri"/>
              </a:rPr>
              <a:t>Schülerinnen</a:t>
            </a:r>
            <a:r>
              <a:rPr lang="en-US">
                <a:cs typeface="Calibri"/>
              </a:rPr>
              <a:t> </a:t>
            </a:r>
            <a:r>
              <a:rPr lang="en-US" err="1">
                <a:cs typeface="Calibri"/>
              </a:rPr>
              <a:t>vorgenommen</a:t>
            </a:r>
            <a:r>
              <a:rPr lang="en-US">
                <a:cs typeface="Calibri"/>
              </a:rPr>
              <a:t>:</a:t>
            </a:r>
          </a:p>
          <a:p>
            <a:pPr marL="0" indent="0">
              <a:buNone/>
            </a:pPr>
            <a:r>
              <a:rPr lang="en-US">
                <a:solidFill>
                  <a:schemeClr val="accent5"/>
                </a:solidFill>
                <a:cs typeface="Calibri"/>
              </a:rPr>
              <a:t>Anna Kamps</a:t>
            </a:r>
          </a:p>
          <a:p>
            <a:pPr marL="0" indent="0">
              <a:buNone/>
            </a:pPr>
            <a:r>
              <a:rPr lang="en-US">
                <a:solidFill>
                  <a:schemeClr val="accent5"/>
                </a:solidFill>
                <a:cs typeface="Calibri"/>
              </a:rPr>
              <a:t>Minoru Chio</a:t>
            </a:r>
          </a:p>
          <a:p>
            <a:pPr marL="0" indent="0">
              <a:buNone/>
            </a:pPr>
            <a:r>
              <a:rPr lang="en-US">
                <a:solidFill>
                  <a:schemeClr val="accent5"/>
                </a:solidFill>
                <a:cs typeface="Calibri"/>
              </a:rPr>
              <a:t>Patrick </a:t>
            </a:r>
            <a:r>
              <a:rPr lang="en-US" err="1">
                <a:solidFill>
                  <a:schemeClr val="accent5"/>
                </a:solidFill>
                <a:cs typeface="Calibri"/>
              </a:rPr>
              <a:t>Illetschek</a:t>
            </a:r>
            <a:endParaRPr lang="en-US">
              <a:solidFill>
                <a:schemeClr val="accent5"/>
              </a:solidFill>
              <a:cs typeface="Calibri"/>
            </a:endParaRPr>
          </a:p>
          <a:p>
            <a:pPr marL="0" indent="0">
              <a:buNone/>
            </a:pPr>
            <a:r>
              <a:rPr lang="en-US">
                <a:solidFill>
                  <a:schemeClr val="accent5"/>
                </a:solidFill>
                <a:cs typeface="Calibri"/>
              </a:rPr>
              <a:t>Renata Behn</a:t>
            </a:r>
          </a:p>
          <a:p>
            <a:pPr marL="0" indent="0">
              <a:buNone/>
            </a:pPr>
            <a:r>
              <a:rPr lang="en-US">
                <a:solidFill>
                  <a:schemeClr val="accent5"/>
                </a:solidFill>
                <a:cs typeface="Calibri"/>
              </a:rPr>
              <a:t>Sebastian Ibarra</a:t>
            </a:r>
          </a:p>
          <a:p>
            <a:pPr marL="0" indent="0">
              <a:buNone/>
            </a:pPr>
            <a:endParaRPr lang="en-US">
              <a:cs typeface="Calibri"/>
            </a:endParaRPr>
          </a:p>
          <a:p>
            <a:pPr marL="0" indent="0">
              <a:buNone/>
            </a:pPr>
            <a:r>
              <a:rPr lang="en-US" err="1">
                <a:cs typeface="Calibri"/>
              </a:rPr>
              <a:t>Projektbetreuung</a:t>
            </a:r>
            <a:r>
              <a:rPr lang="en-US">
                <a:cs typeface="Calibri"/>
              </a:rPr>
              <a:t>:</a:t>
            </a:r>
          </a:p>
          <a:p>
            <a:pPr marL="0" indent="0">
              <a:buNone/>
            </a:pPr>
            <a:r>
              <a:rPr lang="en-US">
                <a:solidFill>
                  <a:schemeClr val="accent5"/>
                </a:solidFill>
                <a:cs typeface="Calibri"/>
              </a:rPr>
              <a:t>Sabine Klein</a:t>
            </a:r>
          </a:p>
          <a:p>
            <a:pPr marL="0" indent="0">
              <a:buNone/>
            </a:pPr>
            <a:r>
              <a:rPr lang="en-US">
                <a:solidFill>
                  <a:schemeClr val="accent5"/>
                </a:solidFill>
                <a:cs typeface="Calibri"/>
              </a:rPr>
              <a:t>Ernesto Sartorius</a:t>
            </a:r>
          </a:p>
        </p:txBody>
      </p:sp>
    </p:spTree>
    <p:extLst>
      <p:ext uri="{BB962C8B-B14F-4D97-AF65-F5344CB8AC3E}">
        <p14:creationId xmlns:p14="http://schemas.microsoft.com/office/powerpoint/2010/main" val="3173176448"/>
      </p:ext>
    </p:extLst>
  </p:cSld>
  <p:clrMapOvr>
    <a:masterClrMapping/>
  </p:clrMapOvr>
  <mc:AlternateContent xmlns:mc="http://schemas.openxmlformats.org/markup-compatibility/2006">
    <mc:Choice xmlns:p14="http://schemas.microsoft.com/office/powerpoint/2010/main" Requires="p14">
      <p:transition spd="slow" p14:dur="2000" advTm="7957"/>
    </mc:Choice>
    <mc:Fallback>
      <p:transition spd="slow" advTm="7957"/>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D4D87E-7F8F-4810-8C06-07B9421B8C71}"/>
              </a:ext>
            </a:extLst>
          </p:cNvPr>
          <p:cNvSpPr>
            <a:spLocks noGrp="1"/>
          </p:cNvSpPr>
          <p:nvPr>
            <p:ph type="title"/>
          </p:nvPr>
        </p:nvSpPr>
        <p:spPr>
          <a:xfrm>
            <a:off x="838200" y="365125"/>
            <a:ext cx="10515600" cy="592318"/>
          </a:xfrm>
        </p:spPr>
        <p:txBody>
          <a:bodyPr>
            <a:normAutofit fontScale="90000"/>
          </a:bodyPr>
          <a:lstStyle/>
          <a:p>
            <a:r>
              <a:rPr lang="es-ES">
                <a:cs typeface="Calibri Light"/>
              </a:rPr>
              <a:t>Quellennachweise</a:t>
            </a:r>
            <a:endParaRPr lang="es-ES"/>
          </a:p>
        </p:txBody>
      </p:sp>
      <p:sp>
        <p:nvSpPr>
          <p:cNvPr id="3" name="Marcador de contenido 2">
            <a:extLst>
              <a:ext uri="{FF2B5EF4-FFF2-40B4-BE49-F238E27FC236}">
                <a16:creationId xmlns:a16="http://schemas.microsoft.com/office/drawing/2014/main" id="{75737779-6F2B-416E-86FD-6220014E1FB4}"/>
              </a:ext>
            </a:extLst>
          </p:cNvPr>
          <p:cNvSpPr>
            <a:spLocks noGrp="1"/>
          </p:cNvSpPr>
          <p:nvPr>
            <p:ph idx="1"/>
          </p:nvPr>
        </p:nvSpPr>
        <p:spPr>
          <a:xfrm>
            <a:off x="838200" y="1078003"/>
            <a:ext cx="10515600" cy="5573412"/>
          </a:xfrm>
        </p:spPr>
        <p:txBody>
          <a:bodyPr vert="horz" lIns="91440" tIns="45720" rIns="91440" bIns="45720" rtlCol="0" anchor="t">
            <a:normAutofit fontScale="77500" lnSpcReduction="20000"/>
          </a:bodyPr>
          <a:lstStyle/>
          <a:p>
            <a:r>
              <a:rPr lang="es-ES" sz="2000">
                <a:cs typeface="Calibri"/>
              </a:rPr>
              <a:t>Daniela </a:t>
            </a:r>
            <a:r>
              <a:rPr lang="es-ES" sz="2000" err="1">
                <a:cs typeface="Calibri"/>
              </a:rPr>
              <a:t>Gleizer</a:t>
            </a:r>
            <a:r>
              <a:rPr lang="es-ES" sz="2000">
                <a:cs typeface="Calibri"/>
              </a:rPr>
              <a:t> Salzman, México frente a la inmigración de los refugiados judíos 1934-1940, (México, CONACULTA-INAH, 2000)</a:t>
            </a:r>
          </a:p>
          <a:p>
            <a:r>
              <a:rPr lang="es-ES" sz="2000">
                <a:cs typeface="Calibri"/>
              </a:rPr>
              <a:t>Yolanda Orozco, Breve historia de la comunidad </a:t>
            </a:r>
            <a:r>
              <a:rPr lang="es-ES" sz="2000" err="1">
                <a:cs typeface="Calibri"/>
              </a:rPr>
              <a:t>judia</a:t>
            </a:r>
            <a:r>
              <a:rPr lang="es-ES" sz="2000">
                <a:cs typeface="Calibri"/>
              </a:rPr>
              <a:t>, 3 Mai 2011, </a:t>
            </a:r>
            <a:r>
              <a:rPr lang="es-ES" sz="2000">
                <a:cs typeface="Calibri"/>
                <a:hlinkClick r:id="rId2"/>
              </a:rPr>
              <a:t>https://diariojudio.com/opinion/breve-historia-de-la-comunidad-judia-de-mexico/</a:t>
            </a:r>
            <a:endParaRPr lang="es-ES" sz="2000">
              <a:cs typeface="Calibri"/>
            </a:endParaRPr>
          </a:p>
          <a:p>
            <a:r>
              <a:rPr lang="es-ES" sz="2000">
                <a:cs typeface="Calibri"/>
              </a:rPr>
              <a:t>Wikipedia, </a:t>
            </a:r>
            <a:r>
              <a:rPr lang="es-ES" sz="2000" err="1">
                <a:cs typeface="Calibri"/>
              </a:rPr>
              <a:t>Konferenz</a:t>
            </a:r>
            <a:r>
              <a:rPr lang="es-ES" sz="2000">
                <a:cs typeface="Calibri"/>
              </a:rPr>
              <a:t> </a:t>
            </a:r>
            <a:r>
              <a:rPr lang="es-ES" sz="2000" err="1">
                <a:cs typeface="Calibri"/>
              </a:rPr>
              <a:t>von</a:t>
            </a:r>
            <a:r>
              <a:rPr lang="es-ES" sz="2000">
                <a:cs typeface="Calibri"/>
              </a:rPr>
              <a:t> </a:t>
            </a:r>
            <a:r>
              <a:rPr lang="es-ES" sz="2000" err="1">
                <a:cs typeface="Calibri"/>
              </a:rPr>
              <a:t>Évian</a:t>
            </a:r>
            <a:r>
              <a:rPr lang="es-ES" sz="2000">
                <a:cs typeface="Calibri"/>
              </a:rPr>
              <a:t>, </a:t>
            </a:r>
            <a:r>
              <a:rPr lang="es-ES" sz="2000">
                <a:cs typeface="Calibri"/>
                <a:hlinkClick r:id="rId3"/>
              </a:rPr>
              <a:t>https://de.wikipedia.org/wiki/Konferenz_von_Évian</a:t>
            </a:r>
          </a:p>
          <a:p>
            <a:r>
              <a:rPr lang="en-US" sz="2000">
                <a:cs typeface="Calibri"/>
              </a:rPr>
              <a:t>"Agudas </a:t>
            </a:r>
            <a:r>
              <a:rPr lang="en-US" sz="2000" err="1">
                <a:cs typeface="Calibri"/>
              </a:rPr>
              <a:t>Ajim</a:t>
            </a:r>
            <a:r>
              <a:rPr lang="en-US" sz="2000">
                <a:cs typeface="Calibri"/>
              </a:rPr>
              <a:t>", La </a:t>
            </a:r>
            <a:r>
              <a:rPr lang="en-US" sz="2000" err="1">
                <a:cs typeface="Calibri"/>
              </a:rPr>
              <a:t>Kehile</a:t>
            </a:r>
            <a:r>
              <a:rPr lang="en-US" sz="2000">
                <a:cs typeface="Calibri"/>
              </a:rPr>
              <a:t>, </a:t>
            </a:r>
            <a:r>
              <a:rPr lang="en-US" sz="2000" err="1">
                <a:cs typeface="Calibri"/>
              </a:rPr>
              <a:t>abgerufen</a:t>
            </a:r>
            <a:r>
              <a:rPr lang="en-US" sz="2000">
                <a:cs typeface="Calibri"/>
              </a:rPr>
              <a:t> am 29. September 2018, http://www.lakehile.com/agudas-ajim.html</a:t>
            </a:r>
            <a:endParaRPr lang="es-ES" sz="2000">
              <a:cs typeface="Calibri"/>
            </a:endParaRPr>
          </a:p>
          <a:p>
            <a:r>
              <a:rPr lang="en-US" sz="1800">
                <a:cs typeface="Calibri"/>
              </a:rPr>
              <a:t>"SINAGOGA JUSTO SIERRA, EL PRIMER RECINTO RELIGIOSO DE LOS JUDÍOS EN MÉXICO", Enlace </a:t>
            </a:r>
            <a:r>
              <a:rPr lang="en-US" sz="1800" err="1">
                <a:cs typeface="Calibri"/>
              </a:rPr>
              <a:t>judio</a:t>
            </a:r>
            <a:r>
              <a:rPr lang="en-US" sz="1800">
                <a:cs typeface="Calibri"/>
              </a:rPr>
              <a:t>, </a:t>
            </a:r>
            <a:r>
              <a:rPr lang="en-US" sz="1800" err="1">
                <a:cs typeface="Calibri"/>
              </a:rPr>
              <a:t>abgerufen</a:t>
            </a:r>
            <a:r>
              <a:rPr lang="en-US" sz="1800">
                <a:cs typeface="Calibri"/>
              </a:rPr>
              <a:t> am 29. September 2018, https://www.enlacejudio.com/2015/08/03/sinagoga-justo-sierra-el-primer-recinto-religioso-de-los-judios-en-mexico/</a:t>
            </a:r>
            <a:endParaRPr lang="es-ES" sz="1800">
              <a:cs typeface="Calibri"/>
            </a:endParaRPr>
          </a:p>
          <a:p>
            <a:r>
              <a:rPr lang="en-US" sz="1800">
                <a:cs typeface="Calibri"/>
              </a:rPr>
              <a:t>"</a:t>
            </a:r>
            <a:r>
              <a:rPr lang="en-US" sz="1800" cap="all">
                <a:cs typeface="Calibri"/>
              </a:rPr>
              <a:t>LAS SINAGOGAS DEL DF", ENLACE JUDIO, </a:t>
            </a:r>
            <a:r>
              <a:rPr lang="en-US" sz="1800" cap="all" err="1">
                <a:cs typeface="Calibri"/>
              </a:rPr>
              <a:t>abgerufen</a:t>
            </a:r>
            <a:r>
              <a:rPr lang="en-US" sz="1800" cap="all">
                <a:cs typeface="Calibri"/>
              </a:rPr>
              <a:t> am 29. September 2018,   </a:t>
            </a:r>
            <a:r>
              <a:rPr lang="en-US" sz="1800">
                <a:cs typeface="Calibri"/>
                <a:hlinkClick r:id="rId4"/>
              </a:rPr>
              <a:t>https://www.enlacejudio.com/2012/10/19/las-sinagogas-del-df/</a:t>
            </a:r>
            <a:endParaRPr lang="es-ES" sz="1800">
              <a:cs typeface="Calibri"/>
            </a:endParaRPr>
          </a:p>
          <a:p>
            <a:r>
              <a:rPr lang="en-US" sz="1800">
                <a:cs typeface="Calibri"/>
              </a:rPr>
              <a:t>Carlos Nava, Mexicans divided over support of republican Spain, 8.12.2015,    </a:t>
            </a:r>
            <a:r>
              <a:rPr lang="en-US" sz="1800">
                <a:cs typeface="Calibri"/>
                <a:hlinkClick r:id="rId5"/>
              </a:rPr>
              <a:t>http://www.albavolunteer.org/2015/12/mexicans-divided-over-support-of-republican-spain/</a:t>
            </a:r>
            <a:r>
              <a:rPr lang="en-US" sz="1800">
                <a:cs typeface="Calibri"/>
              </a:rPr>
              <a:t>  (</a:t>
            </a:r>
            <a:r>
              <a:rPr lang="en-US" sz="1800" err="1">
                <a:cs typeface="Calibri"/>
              </a:rPr>
              <a:t>abgerufen</a:t>
            </a:r>
            <a:r>
              <a:rPr lang="en-US" sz="1800">
                <a:cs typeface="Calibri"/>
              </a:rPr>
              <a:t> am 29. September 2018)</a:t>
            </a:r>
            <a:endParaRPr lang="en-US" sz="3000">
              <a:cs typeface="Calibri"/>
            </a:endParaRPr>
          </a:p>
          <a:p>
            <a:r>
              <a:rPr lang="es-ES" sz="1800" err="1">
                <a:cs typeface="Calibri"/>
              </a:rPr>
              <a:t>Yetlaneci</a:t>
            </a:r>
            <a:r>
              <a:rPr lang="es-ES" sz="1800">
                <a:cs typeface="Calibri"/>
              </a:rPr>
              <a:t> Alcaraz, </a:t>
            </a:r>
            <a:r>
              <a:rPr lang="es-ES" sz="1800" i="1">
                <a:cs typeface="Calibri"/>
              </a:rPr>
              <a:t>De los campos nazis a México</a:t>
            </a:r>
            <a:r>
              <a:rPr lang="es-ES" sz="1800">
                <a:cs typeface="Calibri"/>
              </a:rPr>
              <a:t>, Proceso, 7 </a:t>
            </a:r>
            <a:r>
              <a:rPr lang="es-ES" sz="1800" err="1">
                <a:cs typeface="Calibri"/>
              </a:rPr>
              <a:t>Januar</a:t>
            </a:r>
            <a:r>
              <a:rPr lang="es-ES" sz="1800">
                <a:cs typeface="Calibri"/>
              </a:rPr>
              <a:t> 2013, </a:t>
            </a:r>
            <a:r>
              <a:rPr lang="es-ES" sz="1800" err="1">
                <a:cs typeface="Calibri"/>
              </a:rPr>
              <a:t>abgerufen</a:t>
            </a:r>
            <a:r>
              <a:rPr lang="es-ES" sz="1800">
                <a:cs typeface="Calibri"/>
              </a:rPr>
              <a:t> am 29. </a:t>
            </a:r>
            <a:r>
              <a:rPr lang="es-ES" sz="1800" err="1">
                <a:cs typeface="Calibri"/>
              </a:rPr>
              <a:t>September</a:t>
            </a:r>
            <a:r>
              <a:rPr lang="es-ES" sz="1800">
                <a:cs typeface="Calibri"/>
              </a:rPr>
              <a:t> 2018,  </a:t>
            </a:r>
            <a:r>
              <a:rPr lang="es-ES" sz="1800">
                <a:cs typeface="Calibri"/>
                <a:hlinkClick r:id="rId6"/>
              </a:rPr>
              <a:t>https://www.proceso.com.mx/329741/de-los-campos-nazis-a-mexico</a:t>
            </a:r>
            <a:endParaRPr lang="en-US" sz="1800">
              <a:cs typeface="Calibri"/>
            </a:endParaRPr>
          </a:p>
          <a:p>
            <a:r>
              <a:rPr lang="es-ES" sz="1900" err="1">
                <a:cs typeface="Calibri"/>
              </a:rPr>
              <a:t>Victor</a:t>
            </a:r>
            <a:r>
              <a:rPr lang="es-ES" sz="1900">
                <a:cs typeface="Calibri"/>
              </a:rPr>
              <a:t> </a:t>
            </a:r>
            <a:r>
              <a:rPr lang="es-ES" sz="1900" err="1">
                <a:cs typeface="Calibri"/>
              </a:rPr>
              <a:t>Pernalete</a:t>
            </a:r>
            <a:r>
              <a:rPr lang="es-ES" sz="1900">
                <a:cs typeface="Calibri"/>
              </a:rPr>
              <a:t>, Algunos de los refugiados mas famosos en el </a:t>
            </a:r>
            <a:r>
              <a:rPr lang="es-ES" sz="1900" err="1">
                <a:cs typeface="Calibri"/>
              </a:rPr>
              <a:t>mexico</a:t>
            </a:r>
            <a:r>
              <a:rPr lang="es-ES" sz="1900">
                <a:cs typeface="Calibri"/>
              </a:rPr>
              <a:t> y el mundo, 1. Junio 2017, </a:t>
            </a:r>
            <a:r>
              <a:rPr lang="es-ES" sz="1900" err="1">
                <a:cs typeface="Calibri"/>
              </a:rPr>
              <a:t>abgerufen</a:t>
            </a:r>
            <a:r>
              <a:rPr lang="es-ES" sz="1900">
                <a:cs typeface="Calibri"/>
              </a:rPr>
              <a:t> am 29. </a:t>
            </a:r>
            <a:r>
              <a:rPr lang="es-ES" sz="1900" err="1">
                <a:cs typeface="Calibri"/>
              </a:rPr>
              <a:t>September</a:t>
            </a:r>
            <a:r>
              <a:rPr lang="es-ES" sz="1900">
                <a:cs typeface="Calibri"/>
              </a:rPr>
              <a:t> 2018, </a:t>
            </a:r>
            <a:r>
              <a:rPr lang="es-ES" sz="1900">
                <a:cs typeface="Calibri"/>
                <a:hlinkClick r:id="rId7"/>
              </a:rPr>
              <a:t>https://codiceinformativo.com/2017/06/algunos-de-los-refugiados-mas-famosos-en-mexico-y-el-mundo/</a:t>
            </a:r>
            <a:endParaRPr lang="es-ES" sz="1800">
              <a:cs typeface="Calibri"/>
            </a:endParaRPr>
          </a:p>
          <a:p>
            <a:r>
              <a:rPr lang="es-ES" sz="2200" err="1">
                <a:cs typeface="Calibri"/>
              </a:rPr>
              <a:t>Bokser</a:t>
            </a:r>
            <a:r>
              <a:rPr lang="es-ES" sz="2200">
                <a:cs typeface="Calibri"/>
              </a:rPr>
              <a:t>, Judit El antisemitismo: recurrencias y cambios históricos Revista Mexicana de Ciencias Políticas y Sociales, vol. XLIV, núm. 183, mayo-diciembre, 2001, pp. 101-132 Universidad Nacional Autónoma de México Distrito Federal, México, </a:t>
            </a:r>
            <a:r>
              <a:rPr lang="es-ES" sz="2200" err="1">
                <a:cs typeface="Calibri"/>
              </a:rPr>
              <a:t>abgerufen</a:t>
            </a:r>
            <a:r>
              <a:rPr lang="es-ES" sz="2200">
                <a:cs typeface="Calibri"/>
              </a:rPr>
              <a:t> am 29. </a:t>
            </a:r>
            <a:r>
              <a:rPr lang="es-ES" sz="2200" err="1">
                <a:cs typeface="Calibri"/>
              </a:rPr>
              <a:t>September</a:t>
            </a:r>
            <a:r>
              <a:rPr lang="es-ES" sz="2200">
                <a:cs typeface="Calibri"/>
              </a:rPr>
              <a:t> 2018</a:t>
            </a:r>
            <a:endParaRPr lang="es-ES" sz="1900">
              <a:cs typeface="Calibri"/>
            </a:endParaRPr>
          </a:p>
          <a:p>
            <a:r>
              <a:rPr lang="es-ES" sz="2100"/>
              <a:t>Olivia Gall, Discursos de odio antisemita en la historia contemporánea y el presente de México, Desacatos  no.51 México </a:t>
            </a:r>
            <a:r>
              <a:rPr lang="es-ES" sz="2100" err="1"/>
              <a:t>may</a:t>
            </a:r>
            <a:r>
              <a:rPr lang="es-ES" sz="2100"/>
              <a:t>./ago. 2016</a:t>
            </a:r>
            <a:r>
              <a:rPr lang="es-ES" sz="2100">
                <a:cs typeface="Calibri"/>
              </a:rPr>
              <a:t>, </a:t>
            </a:r>
            <a:r>
              <a:rPr lang="es-ES" sz="2100" err="1">
                <a:cs typeface="Calibri"/>
              </a:rPr>
              <a:t>abgerufen</a:t>
            </a:r>
            <a:r>
              <a:rPr lang="es-ES" sz="2100">
                <a:cs typeface="Calibri"/>
              </a:rPr>
              <a:t> am 29. </a:t>
            </a:r>
            <a:r>
              <a:rPr lang="es-ES" sz="2100" err="1">
                <a:cs typeface="Calibri"/>
              </a:rPr>
              <a:t>September</a:t>
            </a:r>
            <a:r>
              <a:rPr lang="es-ES" sz="2100">
                <a:cs typeface="Calibri"/>
              </a:rPr>
              <a:t> 2018</a:t>
            </a:r>
            <a:r>
              <a:rPr lang="es-ES">
                <a:cs typeface="Calibri"/>
              </a:rPr>
              <a:t>   </a:t>
            </a:r>
            <a:r>
              <a:rPr lang="es-ES" sz="2000">
                <a:cs typeface="Calibri"/>
                <a:hlinkClick r:id="rId8"/>
              </a:rPr>
              <a:t>http://www.scielo.org.mx/scielo.php?script=sci_arttext&amp;pid=S1607-050X2016000200070</a:t>
            </a:r>
          </a:p>
          <a:p>
            <a:endParaRPr lang="es-ES" sz="2000">
              <a:cs typeface="Calibri"/>
            </a:endParaRPr>
          </a:p>
          <a:p>
            <a:endParaRPr lang="es-ES" sz="2200">
              <a:cs typeface="Calibri"/>
            </a:endParaRPr>
          </a:p>
          <a:p>
            <a:endParaRPr lang="en-US" sz="1800">
              <a:cs typeface="Calibri"/>
            </a:endParaRPr>
          </a:p>
          <a:p>
            <a:pPr marL="0" indent="0">
              <a:buNone/>
            </a:pPr>
            <a:endParaRPr lang="en-US" sz="1800">
              <a:cs typeface="Calibri"/>
            </a:endParaRPr>
          </a:p>
          <a:p>
            <a:endParaRPr lang="es-ES">
              <a:cs typeface="Calibri"/>
            </a:endParaRPr>
          </a:p>
          <a:p>
            <a:endParaRPr lang="es-ES">
              <a:cs typeface="Calibri"/>
            </a:endParaRPr>
          </a:p>
        </p:txBody>
      </p:sp>
    </p:spTree>
    <p:extLst>
      <p:ext uri="{BB962C8B-B14F-4D97-AF65-F5344CB8AC3E}">
        <p14:creationId xmlns:p14="http://schemas.microsoft.com/office/powerpoint/2010/main" val="1530149280"/>
      </p:ext>
    </p:extLst>
  </p:cSld>
  <p:clrMapOvr>
    <a:masterClrMapping/>
  </p:clrMapOvr>
  <mc:AlternateContent xmlns:mc="http://schemas.openxmlformats.org/markup-compatibility/2006">
    <mc:Choice xmlns:p14="http://schemas.microsoft.com/office/powerpoint/2010/main" Requires="p14">
      <p:transition spd="slow" p14:dur="2000" advTm="8628"/>
    </mc:Choice>
    <mc:Fallback>
      <p:transition spd="slow" advTm="8628"/>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photo, indoor&#10;&#10;Description generated with high confidence">
            <a:extLst>
              <a:ext uri="{FF2B5EF4-FFF2-40B4-BE49-F238E27FC236}">
                <a16:creationId xmlns:a16="http://schemas.microsoft.com/office/drawing/2014/main" id="{B5AB766A-3383-4D09-AEC4-11CD7FAD45D7}"/>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609129467"/>
      </p:ext>
    </p:extLst>
  </p:cSld>
  <p:clrMapOvr>
    <a:masterClrMapping/>
  </p:clrMapOvr>
  <mc:AlternateContent xmlns:mc="http://schemas.openxmlformats.org/markup-compatibility/2006">
    <mc:Choice xmlns:p14="http://schemas.microsoft.com/office/powerpoint/2010/main" Requires="p14">
      <p:transition spd="slow" p14:dur="2000" advTm="5246"/>
    </mc:Choice>
    <mc:Fallback>
      <p:transition spd="slow" advTm="524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8FEA3-30DC-4F1A-A5FB-CF9259818C73}"/>
              </a:ext>
            </a:extLst>
          </p:cNvPr>
          <p:cNvSpPr>
            <a:spLocks noGrp="1"/>
          </p:cNvSpPr>
          <p:nvPr>
            <p:ph type="title"/>
          </p:nvPr>
        </p:nvSpPr>
        <p:spPr/>
        <p:txBody>
          <a:bodyPr>
            <a:normAutofit fontScale="90000"/>
          </a:bodyPr>
          <a:lstStyle/>
          <a:p>
            <a:pPr algn="ctr"/>
            <a:r>
              <a:rPr lang="en-US" sz="2200" b="1">
                <a:cs typeface="Calibri Light"/>
              </a:rPr>
              <a:t>Also </a:t>
            </a:r>
            <a:r>
              <a:rPr lang="en-US" sz="2200" b="1" err="1">
                <a:cs typeface="Calibri Light"/>
              </a:rPr>
              <a:t>machten</a:t>
            </a:r>
            <a:r>
              <a:rPr lang="en-US" sz="2200" b="1">
                <a:cs typeface="Calibri Light"/>
              </a:rPr>
              <a:t> </a:t>
            </a:r>
            <a:r>
              <a:rPr lang="en-US" sz="2200" b="1" err="1">
                <a:cs typeface="Calibri Light"/>
              </a:rPr>
              <a:t>wir</a:t>
            </a:r>
            <a:r>
              <a:rPr lang="en-US" sz="2200" b="1">
                <a:cs typeface="Calibri Light"/>
              </a:rPr>
              <a:t> </a:t>
            </a:r>
            <a:r>
              <a:rPr lang="en-US" sz="2200" b="1" err="1">
                <a:cs typeface="Calibri Light"/>
              </a:rPr>
              <a:t>uns</a:t>
            </a:r>
            <a:r>
              <a:rPr lang="en-US" sz="2200" b="1">
                <a:cs typeface="Calibri Light"/>
              </a:rPr>
              <a:t> auf die </a:t>
            </a:r>
            <a:r>
              <a:rPr lang="en-US" sz="2200" b="1" err="1">
                <a:cs typeface="Calibri Light"/>
              </a:rPr>
              <a:t>Suche</a:t>
            </a:r>
            <a:r>
              <a:rPr lang="en-US" sz="2200" b="1">
                <a:cs typeface="Calibri Light"/>
              </a:rPr>
              <a:t> </a:t>
            </a:r>
            <a:r>
              <a:rPr lang="en-US" sz="2200" b="1" err="1">
                <a:cs typeface="Calibri Light"/>
              </a:rPr>
              <a:t>nach</a:t>
            </a:r>
            <a:r>
              <a:rPr lang="en-US" sz="2200" b="1">
                <a:cs typeface="Calibri Light"/>
              </a:rPr>
              <a:t> den</a:t>
            </a:r>
            <a:r>
              <a:rPr lang="en-US" b="1">
                <a:cs typeface="Calibri Light"/>
              </a:rPr>
              <a:t> </a:t>
            </a:r>
            <a:br>
              <a:rPr lang="en-US" b="1">
                <a:cs typeface="Calibri Light"/>
              </a:rPr>
            </a:br>
            <a:r>
              <a:rPr lang="en-US" b="1" err="1">
                <a:cs typeface="Calibri Light"/>
              </a:rPr>
              <a:t>Spuren</a:t>
            </a:r>
            <a:r>
              <a:rPr lang="en-US" b="1">
                <a:cs typeface="Calibri Light"/>
              </a:rPr>
              <a:t> </a:t>
            </a:r>
            <a:r>
              <a:rPr lang="en-US" b="1" err="1">
                <a:cs typeface="Calibri Light"/>
              </a:rPr>
              <a:t>deutscher</a:t>
            </a:r>
            <a:r>
              <a:rPr lang="en-US" b="1">
                <a:cs typeface="Calibri Light"/>
              </a:rPr>
              <a:t> </a:t>
            </a:r>
            <a:r>
              <a:rPr lang="en-US" b="1" err="1">
                <a:cs typeface="Calibri Light"/>
              </a:rPr>
              <a:t>jüdischer</a:t>
            </a:r>
            <a:r>
              <a:rPr lang="en-US" b="1">
                <a:cs typeface="Calibri Light"/>
              </a:rPr>
              <a:t> </a:t>
            </a:r>
            <a:r>
              <a:rPr lang="en-US" b="1" err="1">
                <a:cs typeface="Calibri Light"/>
              </a:rPr>
              <a:t>Flüchtlinge</a:t>
            </a:r>
            <a:r>
              <a:rPr lang="en-US" b="1">
                <a:cs typeface="Calibri Light"/>
              </a:rPr>
              <a:t/>
            </a:r>
            <a:br>
              <a:rPr lang="en-US" b="1">
                <a:cs typeface="Calibri Light"/>
              </a:rPr>
            </a:br>
            <a:r>
              <a:rPr lang="en-US" b="1">
                <a:cs typeface="Calibri Light"/>
              </a:rPr>
              <a:t> in </a:t>
            </a:r>
            <a:r>
              <a:rPr lang="en-US" b="1" err="1">
                <a:cs typeface="Calibri Light"/>
              </a:rPr>
              <a:t>Mexiko</a:t>
            </a:r>
            <a:r>
              <a:rPr lang="en-US" b="1">
                <a:cs typeface="Calibri Light"/>
              </a:rPr>
              <a:t> – Stadt …</a:t>
            </a:r>
            <a:endParaRPr lang="en-US">
              <a:cs typeface="Calibri Light"/>
            </a:endParaRPr>
          </a:p>
        </p:txBody>
      </p:sp>
      <p:sp>
        <p:nvSpPr>
          <p:cNvPr id="3" name="Content Placeholder 2">
            <a:extLst>
              <a:ext uri="{FF2B5EF4-FFF2-40B4-BE49-F238E27FC236}">
                <a16:creationId xmlns:a16="http://schemas.microsoft.com/office/drawing/2014/main" id="{61E9FF5B-46C5-4F47-A52A-88F5D9E536D7}"/>
              </a:ext>
            </a:extLst>
          </p:cNvPr>
          <p:cNvSpPr>
            <a:spLocks noGrp="1"/>
          </p:cNvSpPr>
          <p:nvPr>
            <p:ph idx="1"/>
          </p:nvPr>
        </p:nvSpPr>
        <p:spPr>
          <a:xfrm>
            <a:off x="838200" y="2386343"/>
            <a:ext cx="10515600" cy="4049413"/>
          </a:xfrm>
        </p:spPr>
        <p:txBody>
          <a:bodyPr vert="horz" lIns="91440" tIns="45720" rIns="91440" bIns="45720" rtlCol="0" anchor="t">
            <a:normAutofit/>
          </a:bodyPr>
          <a:lstStyle/>
          <a:p>
            <a:pPr marL="0" indent="0">
              <a:buNone/>
            </a:pPr>
            <a:r>
              <a:rPr lang="en-US">
                <a:cs typeface="Calibri"/>
              </a:rPr>
              <a:t>… </a:t>
            </a:r>
            <a:r>
              <a:rPr lang="en-US" err="1">
                <a:cs typeface="Calibri"/>
              </a:rPr>
              <a:t>aber</a:t>
            </a:r>
            <a:r>
              <a:rPr lang="en-US">
                <a:cs typeface="Calibri"/>
              </a:rPr>
              <a:t> es gab </a:t>
            </a:r>
            <a:r>
              <a:rPr lang="en-US" err="1">
                <a:cs typeface="Calibri"/>
              </a:rPr>
              <a:t>keine</a:t>
            </a:r>
            <a:r>
              <a:rPr lang="en-US">
                <a:cs typeface="Calibri"/>
              </a:rPr>
              <a:t>.  </a:t>
            </a:r>
            <a:endParaRPr lang="en-US"/>
          </a:p>
          <a:p>
            <a:pPr marL="0" indent="0">
              <a:buNone/>
            </a:pPr>
            <a:endParaRPr lang="en-US">
              <a:cs typeface="Calibri"/>
            </a:endParaRPr>
          </a:p>
          <a:p>
            <a:pPr marL="0" indent="0">
              <a:buNone/>
            </a:pPr>
            <a:r>
              <a:rPr lang="en-US" sz="2200">
                <a:solidFill>
                  <a:srgbClr val="FFC000"/>
                </a:solidFill>
                <a:cs typeface="Calibri"/>
              </a:rPr>
              <a:t>“…</a:t>
            </a:r>
            <a:r>
              <a:rPr lang="en-US" sz="2200">
                <a:solidFill>
                  <a:schemeClr val="accent4"/>
                </a:solidFill>
                <a:cs typeface="Calibri"/>
              </a:rPr>
              <a:t> ich </a:t>
            </a:r>
            <a:r>
              <a:rPr lang="en-US" sz="2200" err="1">
                <a:solidFill>
                  <a:schemeClr val="accent4"/>
                </a:solidFill>
                <a:cs typeface="Calibri"/>
              </a:rPr>
              <a:t>weiss</a:t>
            </a:r>
            <a:r>
              <a:rPr lang="en-US" sz="2200">
                <a:solidFill>
                  <a:schemeClr val="accent4"/>
                </a:solidFill>
                <a:cs typeface="Calibri"/>
              </a:rPr>
              <a:t> </a:t>
            </a:r>
            <a:r>
              <a:rPr lang="en-US" sz="2200" err="1">
                <a:solidFill>
                  <a:schemeClr val="accent4"/>
                </a:solidFill>
                <a:cs typeface="Calibri"/>
              </a:rPr>
              <a:t>nicht</a:t>
            </a:r>
            <a:r>
              <a:rPr lang="en-US" sz="2200">
                <a:solidFill>
                  <a:schemeClr val="accent4"/>
                </a:solidFill>
                <a:cs typeface="Calibri"/>
              </a:rPr>
              <a:t> </a:t>
            </a:r>
            <a:r>
              <a:rPr lang="en-US" sz="2200" err="1">
                <a:solidFill>
                  <a:schemeClr val="accent4"/>
                </a:solidFill>
                <a:cs typeface="Calibri"/>
              </a:rPr>
              <a:t>wie</a:t>
            </a:r>
            <a:r>
              <a:rPr lang="en-US" sz="2200">
                <a:solidFill>
                  <a:schemeClr val="accent4"/>
                </a:solidFill>
                <a:cs typeface="Calibri"/>
              </a:rPr>
              <a:t> ich </a:t>
            </a:r>
            <a:r>
              <a:rPr lang="en-US" sz="2200" err="1">
                <a:solidFill>
                  <a:schemeClr val="accent4"/>
                </a:solidFill>
                <a:cs typeface="Calibri"/>
              </a:rPr>
              <a:t>euch</a:t>
            </a:r>
            <a:r>
              <a:rPr lang="en-US" sz="2200">
                <a:solidFill>
                  <a:schemeClr val="accent4"/>
                </a:solidFill>
                <a:cs typeface="Calibri"/>
              </a:rPr>
              <a:t> </a:t>
            </a:r>
            <a:r>
              <a:rPr lang="en-US" sz="2200" err="1">
                <a:solidFill>
                  <a:schemeClr val="accent4"/>
                </a:solidFill>
                <a:cs typeface="Calibri"/>
              </a:rPr>
              <a:t>mit</a:t>
            </a:r>
            <a:r>
              <a:rPr lang="en-US" sz="2200">
                <a:solidFill>
                  <a:schemeClr val="accent4"/>
                </a:solidFill>
                <a:cs typeface="Calibri"/>
              </a:rPr>
              <a:t> (dem </a:t>
            </a:r>
            <a:r>
              <a:rPr lang="en-US" sz="2200" err="1">
                <a:solidFill>
                  <a:schemeClr val="accent4"/>
                </a:solidFill>
                <a:cs typeface="Calibri"/>
              </a:rPr>
              <a:t>Kontakt</a:t>
            </a:r>
            <a:r>
              <a:rPr lang="en-US" sz="2200">
                <a:solidFill>
                  <a:schemeClr val="accent4"/>
                </a:solidFill>
                <a:cs typeface="Calibri"/>
              </a:rPr>
              <a:t> </a:t>
            </a:r>
            <a:r>
              <a:rPr lang="en-US" sz="2200" err="1">
                <a:solidFill>
                  <a:schemeClr val="accent4"/>
                </a:solidFill>
                <a:cs typeface="Calibri"/>
              </a:rPr>
              <a:t>zu</a:t>
            </a:r>
            <a:r>
              <a:rPr lang="en-US" sz="2200">
                <a:solidFill>
                  <a:schemeClr val="accent4"/>
                </a:solidFill>
                <a:cs typeface="Calibri"/>
              </a:rPr>
              <a:t>) </a:t>
            </a:r>
            <a:r>
              <a:rPr lang="en-US" sz="2200" err="1">
                <a:solidFill>
                  <a:schemeClr val="accent4"/>
                </a:solidFill>
                <a:cs typeface="Calibri"/>
              </a:rPr>
              <a:t>einer</a:t>
            </a:r>
            <a:r>
              <a:rPr lang="en-US" sz="2200">
                <a:solidFill>
                  <a:schemeClr val="accent4"/>
                </a:solidFill>
                <a:cs typeface="Calibri"/>
              </a:rPr>
              <a:t> </a:t>
            </a:r>
            <a:r>
              <a:rPr lang="en-US" sz="2200" err="1">
                <a:solidFill>
                  <a:schemeClr val="accent4"/>
                </a:solidFill>
                <a:cs typeface="Calibri"/>
              </a:rPr>
              <a:t>deutschstämmigen</a:t>
            </a:r>
            <a:r>
              <a:rPr lang="en-US" sz="2200">
                <a:solidFill>
                  <a:schemeClr val="accent4"/>
                </a:solidFill>
                <a:cs typeface="Calibri"/>
              </a:rPr>
              <a:t> Person </a:t>
            </a:r>
            <a:r>
              <a:rPr lang="en-US" sz="2200" err="1">
                <a:solidFill>
                  <a:schemeClr val="accent4"/>
                </a:solidFill>
                <a:cs typeface="Calibri"/>
              </a:rPr>
              <a:t>helfen</a:t>
            </a:r>
            <a:r>
              <a:rPr lang="en-US" sz="2200">
                <a:solidFill>
                  <a:schemeClr val="accent4"/>
                </a:solidFill>
                <a:cs typeface="Calibri"/>
              </a:rPr>
              <a:t> </a:t>
            </a:r>
            <a:r>
              <a:rPr lang="en-US" sz="2200" err="1">
                <a:solidFill>
                  <a:schemeClr val="accent4"/>
                </a:solidFill>
                <a:cs typeface="Calibri"/>
              </a:rPr>
              <a:t>kann</a:t>
            </a:r>
            <a:r>
              <a:rPr lang="en-US" sz="2200">
                <a:solidFill>
                  <a:schemeClr val="accent4"/>
                </a:solidFill>
                <a:cs typeface="Calibri"/>
              </a:rPr>
              <a:t> … ich bin </a:t>
            </a:r>
            <a:r>
              <a:rPr lang="en-US" sz="2200" err="1">
                <a:solidFill>
                  <a:schemeClr val="accent4"/>
                </a:solidFill>
                <a:cs typeface="Calibri"/>
              </a:rPr>
              <a:t>eine</a:t>
            </a:r>
            <a:r>
              <a:rPr lang="en-US" sz="2200">
                <a:solidFill>
                  <a:schemeClr val="accent4"/>
                </a:solidFill>
                <a:cs typeface="Calibri"/>
              </a:rPr>
              <a:t> 54 </a:t>
            </a:r>
            <a:r>
              <a:rPr lang="en-US" sz="2200" err="1">
                <a:solidFill>
                  <a:schemeClr val="accent4"/>
                </a:solidFill>
                <a:cs typeface="Calibri"/>
              </a:rPr>
              <a:t>jährige</a:t>
            </a:r>
            <a:r>
              <a:rPr lang="en-US" sz="2200">
                <a:solidFill>
                  <a:schemeClr val="accent4"/>
                </a:solidFill>
                <a:cs typeface="Calibri"/>
              </a:rPr>
              <a:t> </a:t>
            </a:r>
            <a:r>
              <a:rPr lang="en-US" sz="2200" err="1">
                <a:solidFill>
                  <a:schemeClr val="accent4"/>
                </a:solidFill>
                <a:cs typeface="Calibri"/>
              </a:rPr>
              <a:t>Jüdin</a:t>
            </a:r>
            <a:r>
              <a:rPr lang="en-US" sz="2200">
                <a:solidFill>
                  <a:schemeClr val="accent4"/>
                </a:solidFill>
                <a:cs typeface="Calibri"/>
              </a:rPr>
              <a:t>, ich </a:t>
            </a:r>
            <a:r>
              <a:rPr lang="en-US" sz="2200" err="1">
                <a:solidFill>
                  <a:schemeClr val="accent4"/>
                </a:solidFill>
                <a:cs typeface="Calibri"/>
              </a:rPr>
              <a:t>stamme</a:t>
            </a:r>
            <a:r>
              <a:rPr lang="en-US" sz="2200">
                <a:solidFill>
                  <a:schemeClr val="accent4"/>
                </a:solidFill>
                <a:cs typeface="Calibri"/>
              </a:rPr>
              <a:t> von </a:t>
            </a:r>
            <a:r>
              <a:rPr lang="en-US" sz="2200" err="1">
                <a:solidFill>
                  <a:schemeClr val="accent4"/>
                </a:solidFill>
                <a:cs typeface="Calibri"/>
              </a:rPr>
              <a:t>russischen</a:t>
            </a:r>
            <a:r>
              <a:rPr lang="en-US" sz="2200">
                <a:solidFill>
                  <a:schemeClr val="accent4"/>
                </a:solidFill>
                <a:cs typeface="Calibri"/>
              </a:rPr>
              <a:t> und </a:t>
            </a:r>
            <a:r>
              <a:rPr lang="en-US" sz="2200" err="1">
                <a:solidFill>
                  <a:schemeClr val="accent4"/>
                </a:solidFill>
                <a:cs typeface="Calibri"/>
              </a:rPr>
              <a:t>litauischen</a:t>
            </a:r>
            <a:r>
              <a:rPr lang="en-US" sz="2200">
                <a:solidFill>
                  <a:schemeClr val="accent4"/>
                </a:solidFill>
                <a:cs typeface="Calibri"/>
              </a:rPr>
              <a:t> </a:t>
            </a:r>
            <a:r>
              <a:rPr lang="en-US" sz="2200" err="1">
                <a:solidFill>
                  <a:schemeClr val="accent4"/>
                </a:solidFill>
                <a:cs typeface="Calibri"/>
              </a:rPr>
              <a:t>Juden</a:t>
            </a:r>
            <a:r>
              <a:rPr lang="en-US" sz="2200">
                <a:solidFill>
                  <a:schemeClr val="accent4"/>
                </a:solidFill>
                <a:cs typeface="Calibri"/>
              </a:rPr>
              <a:t> ab, ich </a:t>
            </a:r>
            <a:r>
              <a:rPr lang="en-US" sz="2200" err="1">
                <a:solidFill>
                  <a:schemeClr val="accent4"/>
                </a:solidFill>
                <a:cs typeface="Calibri"/>
              </a:rPr>
              <a:t>kenne</a:t>
            </a:r>
            <a:r>
              <a:rPr lang="en-US" sz="2200">
                <a:solidFill>
                  <a:schemeClr val="accent4"/>
                </a:solidFill>
                <a:cs typeface="Calibri"/>
              </a:rPr>
              <a:t> die </a:t>
            </a:r>
            <a:r>
              <a:rPr lang="en-US" sz="2200" err="1">
                <a:solidFill>
                  <a:schemeClr val="accent4"/>
                </a:solidFill>
                <a:cs typeface="Calibri"/>
              </a:rPr>
              <a:t>Gemeinde</a:t>
            </a:r>
            <a:r>
              <a:rPr lang="en-US" sz="2200">
                <a:solidFill>
                  <a:schemeClr val="accent4"/>
                </a:solidFill>
                <a:cs typeface="Calibri"/>
              </a:rPr>
              <a:t> und </a:t>
            </a:r>
            <a:r>
              <a:rPr lang="en-US" sz="2200" err="1">
                <a:solidFill>
                  <a:schemeClr val="accent4"/>
                </a:solidFill>
                <a:cs typeface="Calibri"/>
              </a:rPr>
              <a:t>kann</a:t>
            </a:r>
            <a:r>
              <a:rPr lang="en-US" sz="2200">
                <a:solidFill>
                  <a:schemeClr val="accent4"/>
                </a:solidFill>
                <a:cs typeface="Calibri"/>
              </a:rPr>
              <a:t> </a:t>
            </a:r>
            <a:r>
              <a:rPr lang="en-US" sz="2200" err="1">
                <a:solidFill>
                  <a:schemeClr val="accent4"/>
                </a:solidFill>
                <a:cs typeface="Calibri"/>
              </a:rPr>
              <a:t>euch</a:t>
            </a:r>
            <a:r>
              <a:rPr lang="en-US" sz="2200">
                <a:solidFill>
                  <a:schemeClr val="accent4"/>
                </a:solidFill>
                <a:cs typeface="Calibri"/>
              </a:rPr>
              <a:t> </a:t>
            </a:r>
            <a:r>
              <a:rPr lang="en-US" sz="2200" err="1">
                <a:solidFill>
                  <a:schemeClr val="accent4"/>
                </a:solidFill>
                <a:cs typeface="Calibri"/>
              </a:rPr>
              <a:t>vor</a:t>
            </a:r>
            <a:r>
              <a:rPr lang="en-US" sz="2200">
                <a:solidFill>
                  <a:schemeClr val="accent4"/>
                </a:solidFill>
                <a:cs typeface="Calibri"/>
              </a:rPr>
              <a:t> </a:t>
            </a:r>
            <a:r>
              <a:rPr lang="en-US" sz="2200" err="1">
                <a:solidFill>
                  <a:schemeClr val="accent4"/>
                </a:solidFill>
                <a:cs typeface="Calibri"/>
              </a:rPr>
              <a:t>allem</a:t>
            </a:r>
            <a:r>
              <a:rPr lang="en-US" sz="2200">
                <a:solidFill>
                  <a:schemeClr val="accent4"/>
                </a:solidFill>
                <a:cs typeface="Calibri"/>
              </a:rPr>
              <a:t> </a:t>
            </a:r>
            <a:r>
              <a:rPr lang="en-US" sz="2200" err="1">
                <a:solidFill>
                  <a:schemeClr val="accent4"/>
                </a:solidFill>
                <a:cs typeface="Calibri"/>
              </a:rPr>
              <a:t>über</a:t>
            </a:r>
            <a:r>
              <a:rPr lang="en-US" sz="2200">
                <a:solidFill>
                  <a:schemeClr val="accent4"/>
                </a:solidFill>
                <a:cs typeface="Calibri"/>
              </a:rPr>
              <a:t> die </a:t>
            </a:r>
            <a:r>
              <a:rPr lang="en-US" sz="2200" err="1">
                <a:solidFill>
                  <a:schemeClr val="accent4"/>
                </a:solidFill>
                <a:cs typeface="Calibri"/>
              </a:rPr>
              <a:t>jüdischen</a:t>
            </a:r>
            <a:r>
              <a:rPr lang="en-US" sz="2200">
                <a:solidFill>
                  <a:schemeClr val="accent4"/>
                </a:solidFill>
                <a:cs typeface="Calibri"/>
              </a:rPr>
              <a:t> </a:t>
            </a:r>
            <a:r>
              <a:rPr lang="en-US" sz="2200" err="1">
                <a:solidFill>
                  <a:schemeClr val="accent4"/>
                </a:solidFill>
                <a:cs typeface="Calibri"/>
              </a:rPr>
              <a:t>Einwanderer</a:t>
            </a:r>
            <a:r>
              <a:rPr lang="en-US" sz="2200">
                <a:solidFill>
                  <a:schemeClr val="accent4"/>
                </a:solidFill>
                <a:cs typeface="Calibri"/>
              </a:rPr>
              <a:t> </a:t>
            </a:r>
            <a:r>
              <a:rPr lang="en-US" sz="2200" err="1">
                <a:solidFill>
                  <a:schemeClr val="accent4"/>
                </a:solidFill>
                <a:cs typeface="Calibri"/>
              </a:rPr>
              <a:t>erzählen</a:t>
            </a:r>
            <a:r>
              <a:rPr lang="en-US" sz="2200">
                <a:solidFill>
                  <a:schemeClr val="accent4"/>
                </a:solidFill>
                <a:cs typeface="Calibri"/>
              </a:rPr>
              <a:t>, die in den </a:t>
            </a:r>
            <a:r>
              <a:rPr lang="en-US" sz="2200" err="1">
                <a:solidFill>
                  <a:schemeClr val="accent4"/>
                </a:solidFill>
                <a:cs typeface="Calibri"/>
              </a:rPr>
              <a:t>zwanziger</a:t>
            </a:r>
            <a:r>
              <a:rPr lang="en-US" sz="2200">
                <a:solidFill>
                  <a:schemeClr val="accent4"/>
                </a:solidFill>
                <a:cs typeface="Calibri"/>
              </a:rPr>
              <a:t> Jahren des </a:t>
            </a:r>
            <a:r>
              <a:rPr lang="en-US" sz="2200" err="1">
                <a:solidFill>
                  <a:schemeClr val="accent4"/>
                </a:solidFill>
                <a:cs typeface="Calibri"/>
              </a:rPr>
              <a:t>vergangenen</a:t>
            </a:r>
            <a:r>
              <a:rPr lang="en-US" sz="2200">
                <a:solidFill>
                  <a:schemeClr val="accent4"/>
                </a:solidFill>
                <a:cs typeface="Calibri"/>
              </a:rPr>
              <a:t> </a:t>
            </a:r>
            <a:r>
              <a:rPr lang="en-US" sz="2200" err="1">
                <a:solidFill>
                  <a:schemeClr val="accent4"/>
                </a:solidFill>
                <a:cs typeface="Calibri"/>
              </a:rPr>
              <a:t>Jahrhunderts</a:t>
            </a:r>
            <a:r>
              <a:rPr lang="en-US" sz="2200">
                <a:solidFill>
                  <a:schemeClr val="accent4"/>
                </a:solidFill>
                <a:cs typeface="Calibri"/>
              </a:rPr>
              <a:t> </a:t>
            </a:r>
            <a:r>
              <a:rPr lang="en-US" sz="2200" err="1">
                <a:solidFill>
                  <a:schemeClr val="accent4"/>
                </a:solidFill>
                <a:cs typeface="Calibri"/>
              </a:rPr>
              <a:t>gekommen</a:t>
            </a:r>
            <a:r>
              <a:rPr lang="en-US" sz="2200">
                <a:solidFill>
                  <a:schemeClr val="accent4"/>
                </a:solidFill>
                <a:cs typeface="Calibri"/>
              </a:rPr>
              <a:t> </a:t>
            </a:r>
            <a:r>
              <a:rPr lang="en-US" sz="2200" err="1">
                <a:solidFill>
                  <a:schemeClr val="accent4"/>
                </a:solidFill>
                <a:cs typeface="Calibri"/>
              </a:rPr>
              <a:t>sind</a:t>
            </a:r>
            <a:r>
              <a:rPr lang="en-US" sz="2200">
                <a:solidFill>
                  <a:schemeClr val="accent4"/>
                </a:solidFill>
                <a:cs typeface="Calibri"/>
              </a:rPr>
              <a:t>. “ </a:t>
            </a:r>
            <a:r>
              <a:rPr lang="en-US" sz="2200">
                <a:cs typeface="Calibri"/>
              </a:rPr>
              <a:t> </a:t>
            </a:r>
            <a:r>
              <a:rPr lang="en-US" sz="1800">
                <a:cs typeface="Calibri"/>
              </a:rPr>
              <a:t>(email)</a:t>
            </a:r>
          </a:p>
          <a:p>
            <a:pPr marL="0" indent="0">
              <a:buNone/>
            </a:pPr>
            <a:endParaRPr lang="en-US" sz="2200">
              <a:cs typeface="Calibri"/>
            </a:endParaRPr>
          </a:p>
          <a:p>
            <a:pPr marL="0" indent="0">
              <a:buNone/>
            </a:pPr>
            <a:r>
              <a:rPr lang="en-US">
                <a:cs typeface="Calibri"/>
              </a:rPr>
              <a:t>Mónica Unikel – </a:t>
            </a:r>
            <a:r>
              <a:rPr lang="en-US" sz="2000" err="1">
                <a:cs typeface="Calibri"/>
              </a:rPr>
              <a:t>macht</a:t>
            </a:r>
            <a:r>
              <a:rPr lang="en-US" sz="2000">
                <a:cs typeface="Calibri"/>
              </a:rPr>
              <a:t> </a:t>
            </a:r>
            <a:r>
              <a:rPr lang="en-US" sz="2000" err="1">
                <a:cs typeface="Calibri"/>
              </a:rPr>
              <a:t>Führungen</a:t>
            </a:r>
            <a:r>
              <a:rPr lang="en-US" sz="2000">
                <a:cs typeface="Calibri"/>
              </a:rPr>
              <a:t> in der </a:t>
            </a:r>
            <a:r>
              <a:rPr lang="en-US" sz="2000" err="1">
                <a:cs typeface="Calibri"/>
              </a:rPr>
              <a:t>historischen</a:t>
            </a:r>
            <a:r>
              <a:rPr lang="en-US" sz="2000">
                <a:cs typeface="Calibri"/>
              </a:rPr>
              <a:t> </a:t>
            </a:r>
            <a:r>
              <a:rPr lang="en-US" sz="2000" err="1">
                <a:cs typeface="Calibri"/>
              </a:rPr>
              <a:t>Synagoge</a:t>
            </a:r>
            <a:r>
              <a:rPr lang="en-US" sz="2000">
                <a:cs typeface="Calibri"/>
              </a:rPr>
              <a:t> “Justo Sierra” und </a:t>
            </a:r>
            <a:r>
              <a:rPr lang="en-US" sz="2000" err="1">
                <a:cs typeface="Calibri"/>
              </a:rPr>
              <a:t>im</a:t>
            </a:r>
            <a:r>
              <a:rPr lang="en-US" sz="2000">
                <a:cs typeface="Calibri"/>
              </a:rPr>
              <a:t> </a:t>
            </a:r>
            <a:r>
              <a:rPr lang="en-US" sz="2000" err="1">
                <a:cs typeface="Calibri"/>
              </a:rPr>
              <a:t>historischen</a:t>
            </a:r>
            <a:r>
              <a:rPr lang="en-US" sz="2000">
                <a:cs typeface="Calibri"/>
              </a:rPr>
              <a:t> </a:t>
            </a:r>
            <a:r>
              <a:rPr lang="en-US" sz="2000" err="1">
                <a:cs typeface="Calibri"/>
              </a:rPr>
              <a:t>jüdischen</a:t>
            </a:r>
            <a:r>
              <a:rPr lang="en-US" sz="2000">
                <a:cs typeface="Calibri"/>
              </a:rPr>
              <a:t> </a:t>
            </a:r>
            <a:r>
              <a:rPr lang="en-US" sz="2000" err="1">
                <a:cs typeface="Calibri"/>
              </a:rPr>
              <a:t>Viertel</a:t>
            </a:r>
            <a:r>
              <a:rPr lang="en-US" sz="2000">
                <a:cs typeface="Calibri"/>
              </a:rPr>
              <a:t> in </a:t>
            </a:r>
            <a:r>
              <a:rPr lang="en-US" sz="2000" err="1">
                <a:cs typeface="Calibri"/>
              </a:rPr>
              <a:t>Mexiko</a:t>
            </a:r>
            <a:r>
              <a:rPr lang="en-US" sz="2000">
                <a:cs typeface="Calibri"/>
              </a:rPr>
              <a:t> - Stadt</a:t>
            </a:r>
          </a:p>
          <a:p>
            <a:endParaRPr lang="en-US">
              <a:cs typeface="Calibri"/>
            </a:endParaRPr>
          </a:p>
        </p:txBody>
      </p:sp>
    </p:spTree>
    <p:extLst>
      <p:ext uri="{BB962C8B-B14F-4D97-AF65-F5344CB8AC3E}">
        <p14:creationId xmlns:p14="http://schemas.microsoft.com/office/powerpoint/2010/main" val="2747811132"/>
      </p:ext>
    </p:extLst>
  </p:cSld>
  <p:clrMapOvr>
    <a:masterClrMapping/>
  </p:clrMapOvr>
  <mc:AlternateContent xmlns:mc="http://schemas.openxmlformats.org/markup-compatibility/2006">
    <mc:Choice xmlns:p14="http://schemas.microsoft.com/office/powerpoint/2010/main" Requires="p14">
      <p:transition spd="slow" p14:dur="2000" advTm="21563"/>
    </mc:Choice>
    <mc:Fallback>
      <p:transition spd="slow" advTm="2156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BBB17EA-6932-4E98-A2AE-7568EAF70831}"/>
              </a:ext>
            </a:extLst>
          </p:cNvPr>
          <p:cNvSpPr txBox="1"/>
          <p:nvPr/>
        </p:nvSpPr>
        <p:spPr>
          <a:xfrm>
            <a:off x="281797" y="403481"/>
            <a:ext cx="7753839" cy="59093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dirty="0" err="1"/>
              <a:t>Im</a:t>
            </a:r>
            <a:r>
              <a:rPr lang="es-ES" dirty="0"/>
              <a:t> </a:t>
            </a:r>
            <a:r>
              <a:rPr lang="es-ES" dirty="0" err="1"/>
              <a:t>Jahr</a:t>
            </a:r>
            <a:r>
              <a:rPr lang="es-ES" dirty="0"/>
              <a:t> 1949 </a:t>
            </a:r>
            <a:r>
              <a:rPr lang="es-ES" dirty="0" err="1"/>
              <a:t>führte</a:t>
            </a:r>
            <a:r>
              <a:rPr lang="es-ES" dirty="0"/>
              <a:t> das </a:t>
            </a:r>
            <a:r>
              <a:rPr lang="es-ES" dirty="0" err="1"/>
              <a:t>Israelische</a:t>
            </a:r>
            <a:r>
              <a:rPr lang="es-ES" dirty="0"/>
              <a:t> </a:t>
            </a:r>
            <a:r>
              <a:rPr lang="es-ES" dirty="0" err="1"/>
              <a:t>Zentralkomitee</a:t>
            </a:r>
            <a:r>
              <a:rPr lang="es-ES" dirty="0"/>
              <a:t> von </a:t>
            </a:r>
            <a:r>
              <a:rPr lang="es-ES" dirty="0" err="1"/>
              <a:t>Mexiko</a:t>
            </a:r>
            <a:r>
              <a:rPr lang="es-ES" dirty="0"/>
              <a:t> </a:t>
            </a:r>
            <a:r>
              <a:rPr lang="es-ES" dirty="0" err="1"/>
              <a:t>eine</a:t>
            </a:r>
            <a:r>
              <a:rPr lang="es-ES" dirty="0"/>
              <a:t> </a:t>
            </a:r>
            <a:r>
              <a:rPr lang="es-ES" dirty="0" err="1"/>
              <a:t>Zählung</a:t>
            </a:r>
            <a:r>
              <a:rPr lang="es-ES" dirty="0"/>
              <a:t> der </a:t>
            </a:r>
            <a:r>
              <a:rPr lang="es-ES" dirty="0" err="1"/>
              <a:t>Juden</a:t>
            </a:r>
            <a:r>
              <a:rPr lang="es-ES" dirty="0"/>
              <a:t> </a:t>
            </a:r>
            <a:r>
              <a:rPr lang="es-ES" dirty="0" err="1"/>
              <a:t>durch</a:t>
            </a:r>
            <a:r>
              <a:rPr lang="es-ES" dirty="0"/>
              <a:t>, die </a:t>
            </a:r>
            <a:r>
              <a:rPr lang="es-ES" dirty="0" err="1"/>
              <a:t>damals</a:t>
            </a:r>
            <a:r>
              <a:rPr lang="es-ES" dirty="0"/>
              <a:t> </a:t>
            </a:r>
            <a:r>
              <a:rPr lang="es-ES" dirty="0" err="1"/>
              <a:t>im</a:t>
            </a:r>
            <a:r>
              <a:rPr lang="es-ES" dirty="0"/>
              <a:t> </a:t>
            </a:r>
            <a:r>
              <a:rPr lang="es-ES" dirty="0" err="1"/>
              <a:t>Land</a:t>
            </a:r>
            <a:r>
              <a:rPr lang="es-ES" dirty="0"/>
              <a:t> </a:t>
            </a:r>
            <a:r>
              <a:rPr lang="es-ES" dirty="0" err="1"/>
              <a:t>lebten</a:t>
            </a:r>
            <a:r>
              <a:rPr lang="es-ES" dirty="0"/>
              <a:t>. Die </a:t>
            </a:r>
            <a:r>
              <a:rPr lang="es-ES" dirty="0" err="1" smtClean="0"/>
              <a:t>Zahlen</a:t>
            </a:r>
            <a:r>
              <a:rPr lang="es-ES" dirty="0" smtClean="0"/>
              <a:t> </a:t>
            </a:r>
            <a:r>
              <a:rPr lang="es-ES" dirty="0" err="1" smtClean="0"/>
              <a:t>dieser</a:t>
            </a:r>
            <a:r>
              <a:rPr lang="es-ES" dirty="0" smtClean="0"/>
              <a:t> </a:t>
            </a:r>
            <a:r>
              <a:rPr lang="es-ES" dirty="0" err="1" smtClean="0"/>
              <a:t>Zählung</a:t>
            </a:r>
            <a:r>
              <a:rPr lang="es-ES" dirty="0" smtClean="0"/>
              <a:t> </a:t>
            </a:r>
            <a:r>
              <a:rPr lang="es-ES" dirty="0" err="1"/>
              <a:t>waren</a:t>
            </a:r>
            <a:r>
              <a:rPr lang="es-ES" dirty="0"/>
              <a:t> die </a:t>
            </a:r>
            <a:r>
              <a:rPr lang="es-ES" dirty="0" err="1"/>
              <a:t>folgenden</a:t>
            </a:r>
            <a:r>
              <a:rPr lang="es-ES" dirty="0"/>
              <a:t>:</a:t>
            </a:r>
            <a:r>
              <a:rPr lang="es-ES" dirty="0">
                <a:cs typeface="Calibri"/>
              </a:rPr>
              <a:t> </a:t>
            </a:r>
            <a:r>
              <a:rPr lang="es-ES" dirty="0"/>
              <a:t> 19.949 </a:t>
            </a:r>
            <a:r>
              <a:rPr lang="es-ES" dirty="0" err="1"/>
              <a:t>Juden</a:t>
            </a:r>
            <a:r>
              <a:rPr lang="es-ES" dirty="0"/>
              <a:t> </a:t>
            </a:r>
            <a:r>
              <a:rPr lang="es-ES" dirty="0" err="1"/>
              <a:t>lebten</a:t>
            </a:r>
            <a:r>
              <a:rPr lang="es-ES" dirty="0"/>
              <a:t> in der </a:t>
            </a:r>
            <a:r>
              <a:rPr lang="es-ES" dirty="0" err="1"/>
              <a:t>Hauptstadt</a:t>
            </a:r>
            <a:r>
              <a:rPr lang="es-ES" dirty="0">
                <a:cs typeface="Calibri"/>
              </a:rPr>
              <a:t> (</a:t>
            </a:r>
            <a:r>
              <a:rPr lang="es-ES" dirty="0" err="1">
                <a:cs typeface="Calibri"/>
              </a:rPr>
              <a:t>davon</a:t>
            </a:r>
            <a:r>
              <a:rPr lang="es-ES" dirty="0">
                <a:cs typeface="Calibri"/>
              </a:rPr>
              <a:t> </a:t>
            </a:r>
            <a:r>
              <a:rPr lang="es-ES" dirty="0" err="1"/>
              <a:t>waren</a:t>
            </a:r>
            <a:r>
              <a:rPr lang="es-ES" dirty="0"/>
              <a:t> 9.069 </a:t>
            </a:r>
            <a:r>
              <a:rPr lang="es-ES" dirty="0" err="1" smtClean="0"/>
              <a:t>Asch-kenasen</a:t>
            </a:r>
            <a:r>
              <a:rPr lang="es-ES" dirty="0">
                <a:cs typeface="Calibri"/>
              </a:rPr>
              <a:t>, </a:t>
            </a:r>
            <a:r>
              <a:rPr lang="es-ES" dirty="0"/>
              <a:t>5.880 </a:t>
            </a:r>
            <a:r>
              <a:rPr lang="es-ES" dirty="0" err="1"/>
              <a:t>Sefaraditen</a:t>
            </a:r>
            <a:r>
              <a:rPr lang="es-ES" dirty="0"/>
              <a:t>, </a:t>
            </a:r>
            <a:r>
              <a:rPr lang="es-ES" dirty="0" err="1"/>
              <a:t>und</a:t>
            </a:r>
            <a:r>
              <a:rPr lang="es-ES" dirty="0"/>
              <a:t> </a:t>
            </a:r>
            <a:r>
              <a:rPr lang="es-ES" dirty="0" err="1"/>
              <a:t>insgesammt</a:t>
            </a:r>
            <a:r>
              <a:rPr lang="es-ES" dirty="0">
                <a:cs typeface="Calibri"/>
              </a:rPr>
              <a:t> </a:t>
            </a:r>
            <a:r>
              <a:rPr lang="es-ES" dirty="0" err="1"/>
              <a:t>gab</a:t>
            </a:r>
            <a:r>
              <a:rPr lang="es-ES" dirty="0"/>
              <a:t> es 3.988 </a:t>
            </a:r>
            <a:r>
              <a:rPr lang="es-ES" dirty="0" err="1"/>
              <a:t>Familien</a:t>
            </a:r>
            <a:r>
              <a:rPr lang="es-ES" dirty="0">
                <a:cs typeface="Calibri"/>
              </a:rPr>
              <a:t>)</a:t>
            </a:r>
            <a:endParaRPr lang="en-US" dirty="0"/>
          </a:p>
          <a:p>
            <a:pPr algn="just"/>
            <a:endParaRPr lang="es-ES" dirty="0">
              <a:cs typeface="Calibri"/>
            </a:endParaRPr>
          </a:p>
          <a:p>
            <a:pPr algn="just"/>
            <a:r>
              <a:rPr lang="es-ES" dirty="0"/>
              <a:t>Von diesen </a:t>
            </a:r>
            <a:r>
              <a:rPr lang="es-ES" dirty="0" err="1"/>
              <a:t>waren</a:t>
            </a:r>
            <a:r>
              <a:rPr lang="es-ES" dirty="0"/>
              <a:t> 7.313 </a:t>
            </a:r>
            <a:r>
              <a:rPr lang="es-ES" dirty="0" err="1"/>
              <a:t>Einwanderer</a:t>
            </a:r>
            <a:r>
              <a:rPr lang="es-ES" dirty="0"/>
              <a:t> </a:t>
            </a:r>
            <a:r>
              <a:rPr lang="es-ES" dirty="0" err="1"/>
              <a:t>und</a:t>
            </a:r>
            <a:r>
              <a:rPr lang="es-ES" dirty="0"/>
              <a:t> 7.637 </a:t>
            </a:r>
            <a:r>
              <a:rPr lang="es-ES" dirty="0" err="1"/>
              <a:t>schon</a:t>
            </a:r>
            <a:r>
              <a:rPr lang="es-ES" dirty="0"/>
              <a:t> </a:t>
            </a:r>
            <a:r>
              <a:rPr lang="es-ES" dirty="0" err="1"/>
              <a:t>im</a:t>
            </a:r>
            <a:r>
              <a:rPr lang="es-ES" dirty="0"/>
              <a:t> </a:t>
            </a:r>
            <a:r>
              <a:rPr lang="es-ES" dirty="0" err="1"/>
              <a:t>Land</a:t>
            </a:r>
            <a:r>
              <a:rPr lang="es-ES" dirty="0"/>
              <a:t> </a:t>
            </a:r>
            <a:r>
              <a:rPr lang="es-ES" dirty="0" err="1"/>
              <a:t>geboren</a:t>
            </a:r>
            <a:r>
              <a:rPr lang="es-ES" dirty="0"/>
              <a:t>, </a:t>
            </a:r>
            <a:r>
              <a:rPr lang="es-ES" dirty="0" err="1" smtClean="0"/>
              <a:t>d.h</a:t>
            </a:r>
            <a:r>
              <a:rPr lang="es-ES" dirty="0" smtClean="0"/>
              <a:t>. </a:t>
            </a:r>
            <a:r>
              <a:rPr lang="es-ES" dirty="0" err="1"/>
              <a:t>kreolische</a:t>
            </a:r>
            <a:r>
              <a:rPr lang="es-ES" dirty="0"/>
              <a:t> </a:t>
            </a:r>
            <a:r>
              <a:rPr lang="es-ES" dirty="0" err="1"/>
              <a:t>Juden</a:t>
            </a:r>
            <a:r>
              <a:rPr lang="es-ES" dirty="0"/>
              <a:t>; 11.726 </a:t>
            </a:r>
            <a:r>
              <a:rPr lang="es-ES" dirty="0" err="1"/>
              <a:t>waren</a:t>
            </a:r>
            <a:r>
              <a:rPr lang="es-ES" dirty="0"/>
              <a:t> </a:t>
            </a:r>
            <a:r>
              <a:rPr lang="es-ES" dirty="0" err="1"/>
              <a:t>bereits</a:t>
            </a:r>
            <a:r>
              <a:rPr lang="es-ES" dirty="0"/>
              <a:t> </a:t>
            </a:r>
            <a:r>
              <a:rPr lang="es-ES" dirty="0" err="1"/>
              <a:t>mexikanische</a:t>
            </a:r>
            <a:r>
              <a:rPr lang="es-ES" dirty="0"/>
              <a:t> </a:t>
            </a:r>
            <a:r>
              <a:rPr lang="es-ES" dirty="0" err="1"/>
              <a:t>Staatsbürger</a:t>
            </a:r>
            <a:r>
              <a:rPr lang="es-ES" dirty="0"/>
              <a:t>. Die </a:t>
            </a:r>
            <a:r>
              <a:rPr lang="es-ES" dirty="0" err="1" smtClean="0"/>
              <a:t>Mehr-heit</a:t>
            </a:r>
            <a:r>
              <a:rPr lang="es-ES" dirty="0" smtClean="0"/>
              <a:t> </a:t>
            </a:r>
            <a:r>
              <a:rPr lang="es-ES" dirty="0" err="1"/>
              <a:t>waren</a:t>
            </a:r>
            <a:r>
              <a:rPr lang="es-ES" dirty="0"/>
              <a:t> </a:t>
            </a:r>
            <a:r>
              <a:rPr lang="es-ES" dirty="0" err="1"/>
              <a:t>Aschkenasen</a:t>
            </a:r>
            <a:r>
              <a:rPr lang="es-ES" dirty="0"/>
              <a:t> </a:t>
            </a:r>
            <a:r>
              <a:rPr lang="es-ES" dirty="0" err="1"/>
              <a:t>und</a:t>
            </a:r>
            <a:r>
              <a:rPr lang="es-ES" dirty="0"/>
              <a:t> </a:t>
            </a:r>
            <a:r>
              <a:rPr lang="es-ES" dirty="0" err="1"/>
              <a:t>stammten</a:t>
            </a:r>
            <a:r>
              <a:rPr lang="es-ES" dirty="0"/>
              <a:t> </a:t>
            </a:r>
            <a:r>
              <a:rPr lang="es-ES" dirty="0" err="1"/>
              <a:t>aus</a:t>
            </a:r>
            <a:r>
              <a:rPr lang="es-ES" dirty="0"/>
              <a:t> Polen (2.441); </a:t>
            </a:r>
            <a:r>
              <a:rPr lang="es-ES" dirty="0" err="1"/>
              <a:t>Russland</a:t>
            </a:r>
            <a:r>
              <a:rPr lang="es-ES" dirty="0"/>
              <a:t> (1.189) </a:t>
            </a:r>
            <a:r>
              <a:rPr lang="es-ES" dirty="0" err="1"/>
              <a:t>und</a:t>
            </a:r>
            <a:r>
              <a:rPr lang="es-ES" dirty="0"/>
              <a:t> </a:t>
            </a:r>
            <a:r>
              <a:rPr lang="es-ES" dirty="0" err="1"/>
              <a:t>Litauen</a:t>
            </a:r>
            <a:r>
              <a:rPr lang="es-ES" dirty="0"/>
              <a:t> (467). </a:t>
            </a:r>
            <a:r>
              <a:rPr lang="es-ES" dirty="0" err="1"/>
              <a:t>Aus</a:t>
            </a:r>
            <a:r>
              <a:rPr lang="es-ES" dirty="0"/>
              <a:t> </a:t>
            </a:r>
            <a:r>
              <a:rPr lang="es-ES" dirty="0" err="1"/>
              <a:t>Deutschland</a:t>
            </a:r>
            <a:r>
              <a:rPr lang="es-ES" dirty="0"/>
              <a:t>, </a:t>
            </a:r>
            <a:r>
              <a:rPr lang="es-ES" dirty="0" err="1"/>
              <a:t>Österreich</a:t>
            </a:r>
            <a:r>
              <a:rPr lang="es-ES" dirty="0"/>
              <a:t>, Ungarn </a:t>
            </a:r>
            <a:r>
              <a:rPr lang="es-ES" dirty="0" err="1"/>
              <a:t>und</a:t>
            </a:r>
            <a:r>
              <a:rPr lang="es-ES" dirty="0"/>
              <a:t> </a:t>
            </a:r>
            <a:r>
              <a:rPr lang="es-ES" dirty="0" err="1"/>
              <a:t>Rumänien</a:t>
            </a:r>
            <a:r>
              <a:rPr lang="es-ES" dirty="0"/>
              <a:t> </a:t>
            </a:r>
            <a:r>
              <a:rPr lang="es-ES" dirty="0" err="1" smtClean="0"/>
              <a:t>waren</a:t>
            </a:r>
            <a:r>
              <a:rPr lang="es-ES" dirty="0" smtClean="0"/>
              <a:t> </a:t>
            </a:r>
            <a:r>
              <a:rPr lang="es-ES" dirty="0"/>
              <a:t>die </a:t>
            </a:r>
            <a:r>
              <a:rPr lang="es-ES" dirty="0" err="1" smtClean="0"/>
              <a:t>Gruppen</a:t>
            </a:r>
            <a:r>
              <a:rPr lang="es-ES" dirty="0" smtClean="0"/>
              <a:t> </a:t>
            </a:r>
            <a:r>
              <a:rPr lang="es-ES" dirty="0" err="1"/>
              <a:t>kleiner</a:t>
            </a:r>
            <a:r>
              <a:rPr lang="es-ES" dirty="0"/>
              <a:t> </a:t>
            </a:r>
            <a:r>
              <a:rPr lang="es-ES" dirty="0" err="1"/>
              <a:t>und</a:t>
            </a:r>
            <a:r>
              <a:rPr lang="es-ES" dirty="0"/>
              <a:t> </a:t>
            </a:r>
            <a:r>
              <a:rPr lang="es-ES" dirty="0" err="1"/>
              <a:t>aus</a:t>
            </a:r>
            <a:r>
              <a:rPr lang="es-ES" dirty="0"/>
              <a:t> den </a:t>
            </a:r>
            <a:r>
              <a:rPr lang="es-ES" dirty="0" err="1"/>
              <a:t>Vereinigten</a:t>
            </a:r>
            <a:r>
              <a:rPr lang="es-ES" dirty="0"/>
              <a:t> </a:t>
            </a:r>
            <a:r>
              <a:rPr lang="es-ES" dirty="0" err="1"/>
              <a:t>Staaten</a:t>
            </a:r>
            <a:r>
              <a:rPr lang="es-ES" dirty="0"/>
              <a:t> </a:t>
            </a:r>
            <a:r>
              <a:rPr lang="es-ES" dirty="0" err="1"/>
              <a:t>waren</a:t>
            </a:r>
            <a:r>
              <a:rPr lang="es-ES" dirty="0"/>
              <a:t> es </a:t>
            </a:r>
            <a:r>
              <a:rPr lang="es-ES" dirty="0" err="1"/>
              <a:t>nur</a:t>
            </a:r>
            <a:r>
              <a:rPr lang="es-ES" dirty="0"/>
              <a:t> 109 Personen. Die in der </a:t>
            </a:r>
            <a:r>
              <a:rPr lang="es-ES" dirty="0" err="1"/>
              <a:t>Provinz</a:t>
            </a:r>
            <a:r>
              <a:rPr lang="es-ES" dirty="0"/>
              <a:t> </a:t>
            </a:r>
            <a:r>
              <a:rPr lang="es-ES" dirty="0" err="1"/>
              <a:t>angesiedelten</a:t>
            </a:r>
            <a:r>
              <a:rPr lang="es-ES" dirty="0"/>
              <a:t> </a:t>
            </a:r>
            <a:r>
              <a:rPr lang="es-ES" dirty="0" err="1"/>
              <a:t>Juden</a:t>
            </a:r>
            <a:r>
              <a:rPr lang="es-ES" dirty="0"/>
              <a:t> </a:t>
            </a:r>
            <a:r>
              <a:rPr lang="es-ES" dirty="0" err="1"/>
              <a:t>waren</a:t>
            </a:r>
            <a:r>
              <a:rPr lang="es-ES" dirty="0"/>
              <a:t> 3.700 </a:t>
            </a:r>
            <a:r>
              <a:rPr lang="es-ES" dirty="0" err="1"/>
              <a:t>mit</a:t>
            </a:r>
            <a:r>
              <a:rPr lang="es-ES" dirty="0"/>
              <a:t> </a:t>
            </a:r>
            <a:r>
              <a:rPr lang="es-ES" dirty="0" err="1"/>
              <a:t>größeren</a:t>
            </a:r>
            <a:r>
              <a:rPr lang="es-ES" dirty="0"/>
              <a:t> </a:t>
            </a:r>
            <a:r>
              <a:rPr lang="es-ES" dirty="0" err="1" smtClean="0"/>
              <a:t>Gemein-schaften</a:t>
            </a:r>
            <a:r>
              <a:rPr lang="es-ES" dirty="0" smtClean="0"/>
              <a:t> </a:t>
            </a:r>
            <a:r>
              <a:rPr lang="es-ES" dirty="0"/>
              <a:t>in Guadalajara </a:t>
            </a:r>
            <a:r>
              <a:rPr lang="es-ES" dirty="0" err="1"/>
              <a:t>und</a:t>
            </a:r>
            <a:r>
              <a:rPr lang="es-ES" dirty="0"/>
              <a:t> Monterrey. Der </a:t>
            </a:r>
            <a:r>
              <a:rPr lang="es-ES" dirty="0" err="1"/>
              <a:t>Bericht</a:t>
            </a:r>
            <a:r>
              <a:rPr lang="es-ES" dirty="0"/>
              <a:t> </a:t>
            </a:r>
            <a:r>
              <a:rPr lang="es-ES" dirty="0" err="1"/>
              <a:t>meldet</a:t>
            </a:r>
            <a:r>
              <a:rPr lang="es-ES" dirty="0"/>
              <a:t> </a:t>
            </a:r>
            <a:r>
              <a:rPr lang="es-ES" dirty="0" err="1"/>
              <a:t>auch</a:t>
            </a:r>
            <a:r>
              <a:rPr lang="es-ES" dirty="0"/>
              <a:t>, </a:t>
            </a:r>
            <a:r>
              <a:rPr lang="es-ES" dirty="0" err="1"/>
              <a:t>dass</a:t>
            </a:r>
            <a:r>
              <a:rPr lang="es-ES" dirty="0"/>
              <a:t> von der </a:t>
            </a:r>
            <a:r>
              <a:rPr lang="es-ES" dirty="0" err="1"/>
              <a:t>gesamten</a:t>
            </a:r>
            <a:r>
              <a:rPr lang="es-ES" dirty="0"/>
              <a:t> </a:t>
            </a:r>
            <a:r>
              <a:rPr lang="es-ES" dirty="0" err="1"/>
              <a:t>jüdischen</a:t>
            </a:r>
            <a:r>
              <a:rPr lang="es-ES" dirty="0"/>
              <a:t> </a:t>
            </a:r>
            <a:r>
              <a:rPr lang="es-ES" dirty="0" err="1"/>
              <a:t>Bevölkerung</a:t>
            </a:r>
            <a:r>
              <a:rPr lang="es-ES" dirty="0"/>
              <a:t> 45 </a:t>
            </a:r>
            <a:r>
              <a:rPr lang="es-ES" dirty="0" err="1"/>
              <a:t>Prozent</a:t>
            </a:r>
            <a:r>
              <a:rPr lang="es-ES" dirty="0"/>
              <a:t> </a:t>
            </a:r>
            <a:r>
              <a:rPr lang="es-ES" dirty="0" err="1"/>
              <a:t>jünger</a:t>
            </a:r>
            <a:r>
              <a:rPr lang="es-ES" dirty="0"/>
              <a:t> </a:t>
            </a:r>
            <a:r>
              <a:rPr lang="es-ES" dirty="0" err="1"/>
              <a:t>als</a:t>
            </a:r>
            <a:r>
              <a:rPr lang="es-ES" dirty="0"/>
              <a:t> 21 </a:t>
            </a:r>
            <a:r>
              <a:rPr lang="es-ES" dirty="0" err="1"/>
              <a:t>Jahre</a:t>
            </a:r>
            <a:r>
              <a:rPr lang="es-ES" dirty="0"/>
              <a:t> </a:t>
            </a:r>
            <a:r>
              <a:rPr lang="es-ES" dirty="0" err="1"/>
              <a:t>alt</a:t>
            </a:r>
            <a:r>
              <a:rPr lang="es-ES" dirty="0"/>
              <a:t> </a:t>
            </a:r>
            <a:r>
              <a:rPr lang="es-ES" dirty="0" err="1"/>
              <a:t>waren</a:t>
            </a:r>
            <a:r>
              <a:rPr lang="es-ES" dirty="0"/>
              <a:t>. </a:t>
            </a:r>
            <a:r>
              <a:rPr lang="es-ES" dirty="0" err="1"/>
              <a:t>Insgesamt</a:t>
            </a:r>
            <a:r>
              <a:rPr lang="es-ES" dirty="0"/>
              <a:t> </a:t>
            </a:r>
            <a:r>
              <a:rPr lang="es-ES" dirty="0" err="1"/>
              <a:t>gab</a:t>
            </a:r>
            <a:r>
              <a:rPr lang="es-ES" dirty="0"/>
              <a:t> es 21.000 </a:t>
            </a:r>
            <a:r>
              <a:rPr lang="es-ES" dirty="0" err="1"/>
              <a:t>Juden</a:t>
            </a:r>
            <a:r>
              <a:rPr lang="es-ES" dirty="0"/>
              <a:t> in </a:t>
            </a:r>
            <a:r>
              <a:rPr lang="es-ES" dirty="0" err="1"/>
              <a:t>Mexiko</a:t>
            </a:r>
            <a:r>
              <a:rPr lang="es-ES" dirty="0"/>
              <a:t>, die 0,1 </a:t>
            </a:r>
            <a:r>
              <a:rPr lang="es-ES" dirty="0" err="1"/>
              <a:t>Prozent</a:t>
            </a:r>
            <a:r>
              <a:rPr lang="es-ES" dirty="0"/>
              <a:t> der </a:t>
            </a:r>
            <a:r>
              <a:rPr lang="es-ES" dirty="0" err="1"/>
              <a:t>Bevölkerung</a:t>
            </a:r>
            <a:r>
              <a:rPr lang="es-ES" dirty="0"/>
              <a:t> </a:t>
            </a:r>
            <a:r>
              <a:rPr lang="es-ES" dirty="0" err="1"/>
              <a:t>ausmachten</a:t>
            </a:r>
            <a:r>
              <a:rPr lang="es-ES" dirty="0"/>
              <a:t>.</a:t>
            </a:r>
            <a:endParaRPr lang="es-ES" dirty="0">
              <a:cs typeface="Calibri"/>
            </a:endParaRPr>
          </a:p>
          <a:p>
            <a:pPr algn="just"/>
            <a:endParaRPr lang="es-ES" dirty="0">
              <a:cs typeface="Calibri"/>
            </a:endParaRPr>
          </a:p>
          <a:p>
            <a:pPr algn="just"/>
            <a:r>
              <a:rPr lang="es-ES" dirty="0" err="1"/>
              <a:t>Nach</a:t>
            </a:r>
            <a:r>
              <a:rPr lang="es-ES" dirty="0"/>
              <a:t> </a:t>
            </a:r>
            <a:r>
              <a:rPr lang="es-ES" dirty="0" err="1"/>
              <a:t>dieser</a:t>
            </a:r>
            <a:r>
              <a:rPr lang="es-ES" dirty="0"/>
              <a:t> </a:t>
            </a:r>
            <a:r>
              <a:rPr lang="es-ES" dirty="0" err="1"/>
              <a:t>Zählung</a:t>
            </a:r>
            <a:r>
              <a:rPr lang="es-ES" dirty="0"/>
              <a:t> </a:t>
            </a:r>
            <a:r>
              <a:rPr lang="es-ES" dirty="0" err="1"/>
              <a:t>wurde</a:t>
            </a:r>
            <a:r>
              <a:rPr lang="es-ES" dirty="0"/>
              <a:t> </a:t>
            </a:r>
            <a:r>
              <a:rPr lang="es-ES" dirty="0" err="1"/>
              <a:t>erst</a:t>
            </a:r>
            <a:r>
              <a:rPr lang="es-ES" dirty="0"/>
              <a:t> 1991 </a:t>
            </a:r>
            <a:r>
              <a:rPr lang="es-ES" dirty="0" err="1"/>
              <a:t>eine</a:t>
            </a:r>
            <a:r>
              <a:rPr lang="es-ES" dirty="0"/>
              <a:t> </a:t>
            </a:r>
            <a:r>
              <a:rPr lang="es-ES" dirty="0" err="1"/>
              <a:t>andere</a:t>
            </a:r>
            <a:r>
              <a:rPr lang="es-ES" dirty="0"/>
              <a:t> von der </a:t>
            </a:r>
            <a:r>
              <a:rPr lang="es-ES" dirty="0" err="1"/>
              <a:t>Hebräischen</a:t>
            </a:r>
            <a:r>
              <a:rPr lang="es-ES" dirty="0"/>
              <a:t> </a:t>
            </a:r>
            <a:r>
              <a:rPr lang="es-ES" dirty="0" err="1"/>
              <a:t>Universität</a:t>
            </a:r>
            <a:r>
              <a:rPr lang="es-ES" dirty="0"/>
              <a:t> von </a:t>
            </a:r>
            <a:r>
              <a:rPr lang="es-ES" dirty="0" err="1" smtClean="0"/>
              <a:t>Jerusalem</a:t>
            </a:r>
            <a:r>
              <a:rPr lang="es-ES" dirty="0" smtClean="0"/>
              <a:t> </a:t>
            </a:r>
            <a:r>
              <a:rPr lang="es-ES" dirty="0" err="1"/>
              <a:t>mit</a:t>
            </a:r>
            <a:r>
              <a:rPr lang="es-ES" dirty="0"/>
              <a:t> </a:t>
            </a:r>
            <a:r>
              <a:rPr lang="es-ES" dirty="0" err="1"/>
              <a:t>Unterstütztung</a:t>
            </a:r>
            <a:r>
              <a:rPr lang="es-ES" dirty="0"/>
              <a:t> </a:t>
            </a:r>
            <a:r>
              <a:rPr lang="es-ES" dirty="0" smtClean="0"/>
              <a:t>der </a:t>
            </a:r>
            <a:r>
              <a:rPr lang="es-ES" dirty="0" err="1"/>
              <a:t>Mexikanischen</a:t>
            </a:r>
            <a:r>
              <a:rPr lang="es-ES" dirty="0"/>
              <a:t> </a:t>
            </a:r>
            <a:r>
              <a:rPr lang="es-ES" dirty="0" err="1"/>
              <a:t>Vereinigung</a:t>
            </a:r>
            <a:r>
              <a:rPr lang="es-ES" dirty="0"/>
              <a:t> der </a:t>
            </a:r>
            <a:r>
              <a:rPr lang="es-ES" dirty="0" err="1"/>
              <a:t>Freunde</a:t>
            </a:r>
            <a:r>
              <a:rPr lang="es-ES" dirty="0"/>
              <a:t> der </a:t>
            </a:r>
            <a:r>
              <a:rPr lang="es-ES" dirty="0" err="1"/>
              <a:t>Hebräischen</a:t>
            </a:r>
            <a:r>
              <a:rPr lang="es-ES" dirty="0"/>
              <a:t> </a:t>
            </a:r>
            <a:r>
              <a:rPr lang="es-ES" dirty="0" err="1"/>
              <a:t>Universität</a:t>
            </a:r>
            <a:r>
              <a:rPr lang="es-ES" dirty="0"/>
              <a:t> von </a:t>
            </a:r>
            <a:r>
              <a:rPr lang="es-ES" dirty="0" err="1" smtClean="0"/>
              <a:t>Jerusalem</a:t>
            </a:r>
            <a:r>
              <a:rPr lang="es-ES" dirty="0" smtClean="0"/>
              <a:t>, </a:t>
            </a:r>
            <a:r>
              <a:rPr lang="es-ES" dirty="0" err="1" smtClean="0"/>
              <a:t>durchge-führt</a:t>
            </a:r>
            <a:r>
              <a:rPr lang="es-ES" dirty="0"/>
              <a:t>. </a:t>
            </a:r>
            <a:r>
              <a:rPr lang="es-ES" dirty="0" err="1"/>
              <a:t>Demnach</a:t>
            </a:r>
            <a:r>
              <a:rPr lang="es-ES" dirty="0"/>
              <a:t> </a:t>
            </a:r>
            <a:r>
              <a:rPr lang="es-ES" dirty="0" err="1"/>
              <a:t>gab</a:t>
            </a:r>
            <a:r>
              <a:rPr lang="es-ES" dirty="0"/>
              <a:t> es </a:t>
            </a:r>
            <a:r>
              <a:rPr lang="es-ES" dirty="0" err="1"/>
              <a:t>insgesamt</a:t>
            </a:r>
            <a:r>
              <a:rPr lang="es-ES" dirty="0"/>
              <a:t> 42.200 </a:t>
            </a:r>
            <a:r>
              <a:rPr lang="es-ES" dirty="0" err="1"/>
              <a:t>Juden</a:t>
            </a:r>
            <a:r>
              <a:rPr lang="es-ES" dirty="0"/>
              <a:t> in </a:t>
            </a:r>
            <a:r>
              <a:rPr lang="es-ES" dirty="0" err="1"/>
              <a:t>Mexiko</a:t>
            </a:r>
            <a:r>
              <a:rPr lang="es-ES" dirty="0"/>
              <a:t>. </a:t>
            </a:r>
            <a:endParaRPr lang="es-ES" dirty="0">
              <a:cs typeface="Calibri"/>
            </a:endParaRPr>
          </a:p>
          <a:p>
            <a:pPr algn="just"/>
            <a:r>
              <a:rPr lang="es-ES" dirty="0" err="1"/>
              <a:t>Davon</a:t>
            </a:r>
            <a:r>
              <a:rPr lang="es-ES" dirty="0"/>
              <a:t> </a:t>
            </a:r>
            <a:r>
              <a:rPr lang="es-ES" dirty="0" err="1"/>
              <a:t>lebten</a:t>
            </a:r>
            <a:r>
              <a:rPr lang="es-ES" dirty="0"/>
              <a:t> </a:t>
            </a:r>
            <a:r>
              <a:rPr lang="es-ES" dirty="0" err="1"/>
              <a:t>ca</a:t>
            </a:r>
            <a:r>
              <a:rPr lang="es-ES" dirty="0"/>
              <a:t>. 38000 in </a:t>
            </a:r>
            <a:r>
              <a:rPr lang="es-ES" dirty="0" err="1"/>
              <a:t>Mexiko-Stadt</a:t>
            </a:r>
            <a:r>
              <a:rPr lang="es-ES" dirty="0"/>
              <a:t> </a:t>
            </a:r>
            <a:r>
              <a:rPr lang="es-ES" dirty="0" err="1"/>
              <a:t>und</a:t>
            </a:r>
            <a:r>
              <a:rPr lang="es-ES" dirty="0"/>
              <a:t> der </a:t>
            </a:r>
            <a:r>
              <a:rPr lang="es-ES" dirty="0" err="1"/>
              <a:t>Rest</a:t>
            </a:r>
            <a:r>
              <a:rPr lang="es-ES" dirty="0"/>
              <a:t> in </a:t>
            </a:r>
            <a:r>
              <a:rPr lang="es-ES" dirty="0" err="1"/>
              <a:t>anderen</a:t>
            </a:r>
            <a:r>
              <a:rPr lang="es-ES" dirty="0"/>
              <a:t> </a:t>
            </a:r>
            <a:r>
              <a:rPr lang="es-ES" dirty="0" err="1"/>
              <a:t>Bundesstaaten</a:t>
            </a:r>
            <a:r>
              <a:rPr lang="es-ES" dirty="0"/>
              <a:t> </a:t>
            </a:r>
            <a:r>
              <a:rPr lang="es-ES" dirty="0">
                <a:cs typeface="Calibri"/>
              </a:rPr>
              <a:t>.</a:t>
            </a:r>
          </a:p>
        </p:txBody>
      </p:sp>
      <p:pic>
        <p:nvPicPr>
          <p:cNvPr id="5" name="Imagen 5" descr="Imagen que contiene edificio, persona, pared, hombre&#10;&#10;Descripción generada con confianza alta">
            <a:extLst>
              <a:ext uri="{FF2B5EF4-FFF2-40B4-BE49-F238E27FC236}">
                <a16:creationId xmlns:a16="http://schemas.microsoft.com/office/drawing/2014/main" id="{DA991C49-437B-4EDE-8D7D-76DD1679A635}"/>
              </a:ext>
            </a:extLst>
          </p:cNvPr>
          <p:cNvPicPr>
            <a:picLocks noChangeAspect="1"/>
          </p:cNvPicPr>
          <p:nvPr/>
        </p:nvPicPr>
        <p:blipFill>
          <a:blip r:embed="rId2"/>
          <a:stretch>
            <a:fillRect/>
          </a:stretch>
        </p:blipFill>
        <p:spPr>
          <a:xfrm>
            <a:off x="8548777" y="2153797"/>
            <a:ext cx="2743200" cy="3643086"/>
          </a:xfrm>
          <a:prstGeom prst="rect">
            <a:avLst/>
          </a:prstGeom>
        </p:spPr>
      </p:pic>
      <p:sp>
        <p:nvSpPr>
          <p:cNvPr id="2" name="TextBox 1">
            <a:extLst>
              <a:ext uri="{FF2B5EF4-FFF2-40B4-BE49-F238E27FC236}">
                <a16:creationId xmlns:a16="http://schemas.microsoft.com/office/drawing/2014/main" id="{D415AD62-FB5B-4610-B6EA-DF7FC188260F}"/>
              </a:ext>
            </a:extLst>
          </p:cNvPr>
          <p:cNvSpPr txBox="1"/>
          <p:nvPr/>
        </p:nvSpPr>
        <p:spPr>
          <a:xfrm>
            <a:off x="8548778" y="820947"/>
            <a:ext cx="2743200"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err="1">
                <a:solidFill>
                  <a:schemeClr val="accent6"/>
                </a:solidFill>
              </a:rPr>
              <a:t>Juden</a:t>
            </a:r>
            <a:r>
              <a:rPr lang="en-US" sz="2800" b="1">
                <a:solidFill>
                  <a:schemeClr val="accent6"/>
                </a:solidFill>
              </a:rPr>
              <a:t> in </a:t>
            </a:r>
            <a:r>
              <a:rPr lang="en-US" sz="2800" b="1" err="1">
                <a:solidFill>
                  <a:schemeClr val="accent6"/>
                </a:solidFill>
              </a:rPr>
              <a:t>Mexiko</a:t>
            </a:r>
            <a:endParaRPr lang="en-US" sz="2800" b="1">
              <a:solidFill>
                <a:schemeClr val="accent6"/>
              </a:solidFill>
              <a:cs typeface="Calibri"/>
            </a:endParaRPr>
          </a:p>
        </p:txBody>
      </p:sp>
    </p:spTree>
    <p:extLst>
      <p:ext uri="{BB962C8B-B14F-4D97-AF65-F5344CB8AC3E}">
        <p14:creationId xmlns:p14="http://schemas.microsoft.com/office/powerpoint/2010/main" val="3170821542"/>
      </p:ext>
    </p:extLst>
  </p:cSld>
  <p:clrMapOvr>
    <a:masterClrMapping/>
  </p:clrMapOvr>
  <mc:AlternateContent xmlns:mc="http://schemas.openxmlformats.org/markup-compatibility/2006">
    <mc:Choice xmlns:p14="http://schemas.microsoft.com/office/powerpoint/2010/main" Requires="p14">
      <p:transition spd="slow" p14:dur="2000" advTm="73873"/>
    </mc:Choice>
    <mc:Fallback>
      <p:transition spd="slow" advTm="7387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12CB8-CA35-4E1E-9677-8D4EAE8F77D7}"/>
              </a:ext>
            </a:extLst>
          </p:cNvPr>
          <p:cNvSpPr>
            <a:spLocks noGrp="1"/>
          </p:cNvSpPr>
          <p:nvPr>
            <p:ph type="title"/>
          </p:nvPr>
        </p:nvSpPr>
        <p:spPr/>
        <p:txBody>
          <a:bodyPr>
            <a:normAutofit/>
          </a:bodyPr>
          <a:lstStyle/>
          <a:p>
            <a:pPr algn="ctr"/>
            <a:r>
              <a:rPr lang="en-US" sz="3600">
                <a:cs typeface="Calibri Light"/>
              </a:rPr>
              <a:t>Das </a:t>
            </a:r>
            <a:r>
              <a:rPr lang="en-US" sz="3600" err="1">
                <a:cs typeface="Calibri Light"/>
              </a:rPr>
              <a:t>brachte</a:t>
            </a:r>
            <a:r>
              <a:rPr lang="en-US" sz="3600">
                <a:cs typeface="Calibri Light"/>
              </a:rPr>
              <a:t> </a:t>
            </a:r>
            <a:r>
              <a:rPr lang="en-US" sz="3600" err="1">
                <a:cs typeface="Calibri Light"/>
              </a:rPr>
              <a:t>uns</a:t>
            </a:r>
            <a:r>
              <a:rPr lang="en-US" sz="3600">
                <a:cs typeface="Calibri Light"/>
              </a:rPr>
              <a:t> </a:t>
            </a:r>
            <a:r>
              <a:rPr lang="en-US" sz="3600" err="1">
                <a:cs typeface="Calibri Light"/>
              </a:rPr>
              <a:t>zu</a:t>
            </a:r>
            <a:r>
              <a:rPr lang="en-US" sz="3600">
                <a:cs typeface="Calibri Light"/>
              </a:rPr>
              <a:t> der </a:t>
            </a:r>
            <a:r>
              <a:rPr lang="en-US" sz="3600" err="1">
                <a:cs typeface="Calibri Light"/>
              </a:rPr>
              <a:t>Frage</a:t>
            </a:r>
            <a:r>
              <a:rPr lang="en-US" sz="3600">
                <a:cs typeface="Calibri Light"/>
              </a:rPr>
              <a:t>:</a:t>
            </a:r>
            <a:br>
              <a:rPr lang="en-US" sz="3600">
                <a:cs typeface="Calibri Light"/>
              </a:rPr>
            </a:br>
            <a:r>
              <a:rPr lang="en-US">
                <a:cs typeface="Calibri Light"/>
              </a:rPr>
              <a:t> </a:t>
            </a:r>
            <a:endParaRPr lang="en-US" b="1">
              <a:cs typeface="Calibri Light"/>
            </a:endParaRPr>
          </a:p>
        </p:txBody>
      </p:sp>
      <p:sp>
        <p:nvSpPr>
          <p:cNvPr id="7" name="Content Placeholder 6">
            <a:extLst>
              <a:ext uri="{FF2B5EF4-FFF2-40B4-BE49-F238E27FC236}">
                <a16:creationId xmlns:a16="http://schemas.microsoft.com/office/drawing/2014/main" id="{E6CB2FBF-CF6F-403F-9128-A705F91D1B00}"/>
              </a:ext>
            </a:extLst>
          </p:cNvPr>
          <p:cNvSpPr>
            <a:spLocks noGrp="1"/>
          </p:cNvSpPr>
          <p:nvPr>
            <p:ph idx="1"/>
          </p:nvPr>
        </p:nvSpPr>
        <p:spPr/>
        <p:txBody>
          <a:bodyPr vert="horz" lIns="91440" tIns="45720" rIns="91440" bIns="45720" rtlCol="0" anchor="t">
            <a:normAutofit/>
          </a:bodyPr>
          <a:lstStyle/>
          <a:p>
            <a:pPr algn="ctr">
              <a:buNone/>
            </a:pPr>
            <a:r>
              <a:rPr lang="en-US" sz="5400" b="1" err="1">
                <a:solidFill>
                  <a:srgbClr val="C00000"/>
                </a:solidFill>
                <a:cs typeface="Calibri"/>
              </a:rPr>
              <a:t>Warum</a:t>
            </a:r>
            <a:r>
              <a:rPr lang="en-US" sz="5400" b="1">
                <a:solidFill>
                  <a:srgbClr val="C00000"/>
                </a:solidFill>
                <a:cs typeface="Calibri"/>
              </a:rPr>
              <a:t> </a:t>
            </a:r>
            <a:r>
              <a:rPr lang="en-US" sz="5400" b="1" err="1">
                <a:solidFill>
                  <a:srgbClr val="C00000"/>
                </a:solidFill>
                <a:cs typeface="Calibri"/>
              </a:rPr>
              <a:t>gibt</a:t>
            </a:r>
            <a:r>
              <a:rPr lang="en-US" sz="5400" b="1">
                <a:solidFill>
                  <a:srgbClr val="C00000"/>
                </a:solidFill>
                <a:cs typeface="Calibri"/>
              </a:rPr>
              <a:t> es</a:t>
            </a:r>
            <a:endParaRPr lang="en-US" sz="5400">
              <a:solidFill>
                <a:srgbClr val="FFFFFF"/>
              </a:solidFill>
              <a:cs typeface="Calibri"/>
            </a:endParaRPr>
          </a:p>
          <a:p>
            <a:pPr algn="ctr">
              <a:buNone/>
            </a:pPr>
            <a:r>
              <a:rPr lang="en-US" sz="5400" b="1">
                <a:solidFill>
                  <a:srgbClr val="C00000"/>
                </a:solidFill>
                <a:cs typeface="Calibri"/>
              </a:rPr>
              <a:t> so </a:t>
            </a:r>
            <a:r>
              <a:rPr lang="en-US" sz="5400" b="1" err="1">
                <a:solidFill>
                  <a:srgbClr val="C00000"/>
                </a:solidFill>
                <a:cs typeface="Calibri"/>
              </a:rPr>
              <a:t>wenig</a:t>
            </a:r>
            <a:r>
              <a:rPr lang="en-US" sz="5400" b="1">
                <a:solidFill>
                  <a:srgbClr val="C00000"/>
                </a:solidFill>
                <a:cs typeface="Calibri"/>
              </a:rPr>
              <a:t> </a:t>
            </a:r>
            <a:r>
              <a:rPr lang="en-US" sz="5400" b="1" err="1">
                <a:solidFill>
                  <a:srgbClr val="C00000"/>
                </a:solidFill>
                <a:cs typeface="Calibri"/>
              </a:rPr>
              <a:t>deutschstämmige</a:t>
            </a:r>
            <a:r>
              <a:rPr lang="en-US" sz="5400" b="1">
                <a:solidFill>
                  <a:srgbClr val="C00000"/>
                </a:solidFill>
                <a:cs typeface="Calibri"/>
              </a:rPr>
              <a:t> </a:t>
            </a:r>
            <a:r>
              <a:rPr lang="en-US" sz="5400" b="1" err="1">
                <a:solidFill>
                  <a:srgbClr val="C00000"/>
                </a:solidFill>
                <a:cs typeface="Calibri"/>
              </a:rPr>
              <a:t>Juden</a:t>
            </a:r>
            <a:r>
              <a:rPr lang="en-US" sz="5400" b="1">
                <a:solidFill>
                  <a:srgbClr val="C00000"/>
                </a:solidFill>
                <a:cs typeface="Calibri"/>
              </a:rPr>
              <a:t> </a:t>
            </a:r>
            <a:endParaRPr lang="en-US" sz="5400">
              <a:solidFill>
                <a:srgbClr val="FFFFFF"/>
              </a:solidFill>
              <a:cs typeface="Calibri"/>
            </a:endParaRPr>
          </a:p>
          <a:p>
            <a:pPr algn="ctr">
              <a:buNone/>
            </a:pPr>
            <a:r>
              <a:rPr lang="en-US" sz="5400" b="1">
                <a:solidFill>
                  <a:srgbClr val="C00000"/>
                </a:solidFill>
                <a:cs typeface="Calibri"/>
              </a:rPr>
              <a:t>in </a:t>
            </a:r>
            <a:r>
              <a:rPr lang="en-US" sz="5400" b="1" err="1">
                <a:solidFill>
                  <a:srgbClr val="C00000"/>
                </a:solidFill>
                <a:cs typeface="Calibri"/>
              </a:rPr>
              <a:t>Mexiko</a:t>
            </a:r>
            <a:r>
              <a:rPr lang="en-US" sz="5400" b="1">
                <a:solidFill>
                  <a:srgbClr val="C00000"/>
                </a:solidFill>
                <a:cs typeface="Calibri"/>
              </a:rPr>
              <a:t>?</a:t>
            </a:r>
            <a:endParaRPr lang="en-US" sz="5400">
              <a:cs typeface="Calibri"/>
            </a:endParaRPr>
          </a:p>
          <a:p>
            <a:pPr marL="0" indent="0">
              <a:buNone/>
            </a:pPr>
            <a:endParaRPr lang="en-US">
              <a:cs typeface="Calibri"/>
            </a:endParaRPr>
          </a:p>
        </p:txBody>
      </p:sp>
    </p:spTree>
    <p:extLst>
      <p:ext uri="{BB962C8B-B14F-4D97-AF65-F5344CB8AC3E}">
        <p14:creationId xmlns:p14="http://schemas.microsoft.com/office/powerpoint/2010/main" val="2292115888"/>
      </p:ext>
    </p:extLst>
  </p:cSld>
  <p:clrMapOvr>
    <a:masterClrMapping/>
  </p:clrMapOvr>
  <mc:AlternateContent xmlns:mc="http://schemas.openxmlformats.org/markup-compatibility/2006">
    <mc:Choice xmlns:p14="http://schemas.microsoft.com/office/powerpoint/2010/main" Requires="p14">
      <p:transition spd="slow" p14:dur="2000" advTm="3666"/>
    </mc:Choice>
    <mc:Fallback>
      <p:transition spd="slow" advTm="366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20EF58F-586D-4C23-A573-7C6F753CFEA7}"/>
              </a:ext>
            </a:extLst>
          </p:cNvPr>
          <p:cNvSpPr txBox="1"/>
          <p:nvPr/>
        </p:nvSpPr>
        <p:spPr>
          <a:xfrm>
            <a:off x="1986952" y="0"/>
            <a:ext cx="10205048" cy="720197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 sz="3600" b="1" dirty="0">
                <a:solidFill>
                  <a:schemeClr val="accent6"/>
                </a:solidFill>
              </a:rPr>
              <a:t>Die mexikanische Außenpolitik </a:t>
            </a:r>
            <a:endParaRPr lang="es-ES" sz="3600" b="1" dirty="0">
              <a:solidFill>
                <a:schemeClr val="accent6"/>
              </a:solidFill>
              <a:cs typeface="Calibri"/>
            </a:endParaRPr>
          </a:p>
          <a:p>
            <a:endParaRPr lang="de" dirty="0"/>
          </a:p>
          <a:p>
            <a:r>
              <a:rPr lang="de" sz="2400" dirty="0"/>
              <a:t>Nach der mexikanischen Revolution (1910-17) musste die Regierung ständig mit der Einmischung der amerikanischen Regierung kämpfen, gegen die die mexikanische Außenpolitik eine Politik der nicht Intervention entwickelte, die heute in Mexiko den Namen „Doctrina Estrada“ (</a:t>
            </a:r>
            <a:r>
              <a:rPr lang="de" sz="2400" i="1" dirty="0"/>
              <a:t>nach Genaro Estrada, Bild links oben, Außenminister 1927- 1932</a:t>
            </a:r>
            <a:r>
              <a:rPr lang="de" sz="2400" dirty="0"/>
              <a:t>) trägt. </a:t>
            </a:r>
            <a:endParaRPr lang="es-ES" sz="2400" dirty="0">
              <a:cs typeface="Calibri"/>
            </a:endParaRPr>
          </a:p>
          <a:p>
            <a:endParaRPr lang="de" sz="2400" dirty="0">
              <a:cs typeface="Calibri"/>
            </a:endParaRPr>
          </a:p>
          <a:p>
            <a:r>
              <a:rPr lang="de" sz="2400" dirty="0"/>
              <a:t>Ständiger Vertreter der mexikanischen Regierung beim Völkerbund in Genf war damals Isidro Fabela, (</a:t>
            </a:r>
            <a:r>
              <a:rPr lang="de" sz="2400" i="1" dirty="0"/>
              <a:t>Bild links unten</a:t>
            </a:r>
            <a:r>
              <a:rPr lang="de" sz="2400" dirty="0"/>
              <a:t>), einer der besten Diplomaten, die das Land je hatte. </a:t>
            </a:r>
            <a:endParaRPr lang="es-ES" sz="2400" dirty="0">
              <a:cs typeface="Calibri"/>
            </a:endParaRPr>
          </a:p>
          <a:p>
            <a:endParaRPr lang="de" sz="2400" dirty="0">
              <a:cs typeface="Calibri"/>
            </a:endParaRPr>
          </a:p>
          <a:p>
            <a:r>
              <a:rPr lang="de" sz="2400" dirty="0"/>
              <a:t>In den Vorkriegsjahren protestierte die mexikanische Delegation kräftig gegen die japanische Aggression gegen China, den Anschluss Österreichs, die Invasion und Aufteilung Polens, die Invasion Finnlands durch die Sowjetunion, den Angriff auf Belgien und die Niederlande durch das Nazi-Deutschland und die Kriegserklärung Italiens gegen Frankreich, ohne dabei jedoch die mexikanische Neutralität im „europäischen“ Konflikt in Frage zu stellen. </a:t>
            </a:r>
            <a:endParaRPr lang="es-ES" sz="2400" dirty="0">
              <a:cs typeface="Calibri"/>
            </a:endParaRPr>
          </a:p>
          <a:p>
            <a:pPr algn="ctr"/>
            <a:endParaRPr lang="es-ES" sz="2400" dirty="0">
              <a:cs typeface="Calibri"/>
            </a:endParaRPr>
          </a:p>
        </p:txBody>
      </p:sp>
      <p:pic>
        <p:nvPicPr>
          <p:cNvPr id="3" name="Imagen 3" descr="Imagen que contiene hombre, gafas, persona, ropa&#10;&#10;Descripción generada con confianza muy alta">
            <a:extLst>
              <a:ext uri="{FF2B5EF4-FFF2-40B4-BE49-F238E27FC236}">
                <a16:creationId xmlns:a16="http://schemas.microsoft.com/office/drawing/2014/main" id="{199375FE-09EB-4473-8277-417F44D9B614}"/>
              </a:ext>
            </a:extLst>
          </p:cNvPr>
          <p:cNvPicPr>
            <a:picLocks noChangeAspect="1"/>
          </p:cNvPicPr>
          <p:nvPr/>
        </p:nvPicPr>
        <p:blipFill>
          <a:blip r:embed="rId2"/>
          <a:stretch>
            <a:fillRect/>
          </a:stretch>
        </p:blipFill>
        <p:spPr>
          <a:xfrm>
            <a:off x="292939" y="935158"/>
            <a:ext cx="1484463" cy="2140969"/>
          </a:xfrm>
          <a:prstGeom prst="rect">
            <a:avLst/>
          </a:prstGeom>
        </p:spPr>
      </p:pic>
      <p:pic>
        <p:nvPicPr>
          <p:cNvPr id="6" name="Imagen 6">
            <a:extLst>
              <a:ext uri="{FF2B5EF4-FFF2-40B4-BE49-F238E27FC236}">
                <a16:creationId xmlns:a16="http://schemas.microsoft.com/office/drawing/2014/main" id="{69DAF582-F718-449F-98F4-EAF3E434E769}"/>
              </a:ext>
            </a:extLst>
          </p:cNvPr>
          <p:cNvPicPr>
            <a:picLocks noChangeAspect="1"/>
          </p:cNvPicPr>
          <p:nvPr/>
        </p:nvPicPr>
        <p:blipFill>
          <a:blip r:embed="rId3"/>
          <a:stretch>
            <a:fillRect/>
          </a:stretch>
        </p:blipFill>
        <p:spPr>
          <a:xfrm>
            <a:off x="297251" y="3981809"/>
            <a:ext cx="1504591" cy="1971136"/>
          </a:xfrm>
          <a:prstGeom prst="rect">
            <a:avLst/>
          </a:prstGeom>
        </p:spPr>
      </p:pic>
    </p:spTree>
    <p:extLst>
      <p:ext uri="{BB962C8B-B14F-4D97-AF65-F5344CB8AC3E}">
        <p14:creationId xmlns:p14="http://schemas.microsoft.com/office/powerpoint/2010/main" val="2120955438"/>
      </p:ext>
    </p:extLst>
  </p:cSld>
  <p:clrMapOvr>
    <a:masterClrMapping/>
  </p:clrMapOvr>
  <mc:AlternateContent xmlns:mc="http://schemas.openxmlformats.org/markup-compatibility/2006">
    <mc:Choice xmlns:p14="http://schemas.microsoft.com/office/powerpoint/2010/main" Requires="p14">
      <p:transition spd="slow" p14:dur="2000" advTm="38218"/>
    </mc:Choice>
    <mc:Fallback>
      <p:transition spd="slow" advTm="38218"/>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group of people posing for a photo&#10;&#10;Description generated with very high confidence">
            <a:extLst>
              <a:ext uri="{FF2B5EF4-FFF2-40B4-BE49-F238E27FC236}">
                <a16:creationId xmlns:a16="http://schemas.microsoft.com/office/drawing/2014/main" id="{61F0BFB3-F755-4A8E-AD69-A301773287B9}"/>
              </a:ext>
            </a:extLst>
          </p:cNvPr>
          <p:cNvPicPr>
            <a:picLocks noChangeAspect="1"/>
          </p:cNvPicPr>
          <p:nvPr/>
        </p:nvPicPr>
        <p:blipFill>
          <a:blip r:embed="rId2"/>
          <a:stretch>
            <a:fillRect/>
          </a:stretch>
        </p:blipFill>
        <p:spPr>
          <a:xfrm>
            <a:off x="7657381" y="373696"/>
            <a:ext cx="4324710" cy="2990721"/>
          </a:xfrm>
          <a:prstGeom prst="rect">
            <a:avLst/>
          </a:prstGeom>
        </p:spPr>
      </p:pic>
      <p:sp>
        <p:nvSpPr>
          <p:cNvPr id="5" name="TextBox 4">
            <a:extLst>
              <a:ext uri="{FF2B5EF4-FFF2-40B4-BE49-F238E27FC236}">
                <a16:creationId xmlns:a16="http://schemas.microsoft.com/office/drawing/2014/main" id="{676EFA39-9270-46C3-A377-0309CA878181}"/>
              </a:ext>
            </a:extLst>
          </p:cNvPr>
          <p:cNvSpPr txBox="1"/>
          <p:nvPr/>
        </p:nvSpPr>
        <p:spPr>
          <a:xfrm>
            <a:off x="143774" y="928778"/>
            <a:ext cx="7303697" cy="538609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err="1">
                <a:solidFill>
                  <a:schemeClr val="accent6"/>
                </a:solidFill>
                <a:cs typeface="Calibri"/>
              </a:rPr>
              <a:t>Spanischer</a:t>
            </a:r>
            <a:r>
              <a:rPr lang="en-US" sz="2800" b="1">
                <a:solidFill>
                  <a:schemeClr val="accent6"/>
                </a:solidFill>
                <a:cs typeface="Calibri"/>
              </a:rPr>
              <a:t> </a:t>
            </a:r>
            <a:r>
              <a:rPr lang="en-US" sz="2800" b="1" err="1">
                <a:solidFill>
                  <a:schemeClr val="accent6"/>
                </a:solidFill>
                <a:cs typeface="Calibri"/>
              </a:rPr>
              <a:t>Bürgerkrieg</a:t>
            </a:r>
            <a:endParaRPr lang="en-US" sz="2800" b="1">
              <a:solidFill>
                <a:schemeClr val="accent6"/>
              </a:solidFill>
              <a:cs typeface="Calibri"/>
            </a:endParaRPr>
          </a:p>
          <a:p>
            <a:endParaRPr lang="en-US" sz="2800">
              <a:cs typeface="Calibri"/>
            </a:endParaRPr>
          </a:p>
          <a:p>
            <a:pPr algn="just"/>
            <a:r>
              <a:rPr lang="en-US" sz="2400"/>
              <a:t>Mexikos Engagement während und nach dem </a:t>
            </a:r>
            <a:r>
              <a:rPr lang="en-US" sz="2400" err="1"/>
              <a:t>spanischen</a:t>
            </a:r>
            <a:r>
              <a:rPr lang="en-US" sz="2400"/>
              <a:t> </a:t>
            </a:r>
            <a:r>
              <a:rPr lang="en-US" sz="2400" err="1"/>
              <a:t>Bürgerkrieg</a:t>
            </a:r>
            <a:r>
              <a:rPr lang="en-US" sz="2400"/>
              <a:t> </a:t>
            </a:r>
            <a:r>
              <a:rPr lang="en-US" sz="2400" err="1"/>
              <a:t>ist</a:t>
            </a:r>
            <a:r>
              <a:rPr lang="en-US" sz="2400"/>
              <a:t> </a:t>
            </a:r>
            <a:r>
              <a:rPr lang="en-US" sz="2400" err="1"/>
              <a:t>eine</a:t>
            </a:r>
            <a:r>
              <a:rPr lang="en-US" sz="2400"/>
              <a:t> der </a:t>
            </a:r>
            <a:r>
              <a:rPr lang="en-US" sz="2400" err="1"/>
              <a:t>meist</a:t>
            </a:r>
            <a:r>
              <a:rPr lang="en-US" sz="2400"/>
              <a:t> </a:t>
            </a:r>
            <a:r>
              <a:rPr lang="en-US" sz="2400" err="1"/>
              <a:t>geschätzten</a:t>
            </a:r>
            <a:r>
              <a:rPr lang="en-US" sz="2400"/>
              <a:t> </a:t>
            </a:r>
            <a:r>
              <a:rPr lang="en-US" sz="2400" err="1"/>
              <a:t>Hilfsaktionen</a:t>
            </a:r>
            <a:r>
              <a:rPr lang="en-US" sz="2400"/>
              <a:t> </a:t>
            </a:r>
            <a:r>
              <a:rPr lang="en-US" sz="2400" err="1"/>
              <a:t>unter</a:t>
            </a:r>
            <a:r>
              <a:rPr lang="en-US" sz="2400"/>
              <a:t> </a:t>
            </a:r>
            <a:r>
              <a:rPr lang="en-US" sz="2400" err="1"/>
              <a:t>Präsident</a:t>
            </a:r>
            <a:r>
              <a:rPr lang="en-US" sz="2400"/>
              <a:t> </a:t>
            </a:r>
            <a:r>
              <a:rPr lang="en-US" sz="2400" err="1"/>
              <a:t>Lázaro</a:t>
            </a:r>
            <a:r>
              <a:rPr lang="en-US" sz="2400"/>
              <a:t> Cárdenas </a:t>
            </a:r>
            <a:r>
              <a:rPr lang="en-US" sz="2400" err="1"/>
              <a:t>gegenüber</a:t>
            </a:r>
            <a:r>
              <a:rPr lang="en-US" sz="2400"/>
              <a:t> der </a:t>
            </a:r>
            <a:r>
              <a:rPr lang="en-US" sz="2400" err="1"/>
              <a:t>Spanischen</a:t>
            </a:r>
            <a:r>
              <a:rPr lang="en-US" sz="2400"/>
              <a:t> Republik. </a:t>
            </a:r>
            <a:r>
              <a:rPr lang="en-US" sz="2400" err="1"/>
              <a:t>Während</a:t>
            </a:r>
            <a:r>
              <a:rPr lang="en-US" sz="2400"/>
              <a:t> die </a:t>
            </a:r>
            <a:r>
              <a:rPr lang="en-US" sz="2400" err="1"/>
              <a:t>westlichen</a:t>
            </a:r>
            <a:r>
              <a:rPr lang="en-US" sz="2400"/>
              <a:t> Demo-</a:t>
            </a:r>
            <a:r>
              <a:rPr lang="en-US" sz="2400" err="1"/>
              <a:t>kratien</a:t>
            </a:r>
            <a:r>
              <a:rPr lang="en-US" sz="2400"/>
              <a:t> das </a:t>
            </a:r>
            <a:r>
              <a:rPr lang="en-US" sz="2400" err="1"/>
              <a:t>republikanische</a:t>
            </a:r>
            <a:r>
              <a:rPr lang="en-US" sz="2400"/>
              <a:t> </a:t>
            </a:r>
            <a:r>
              <a:rPr lang="en-US" sz="2400" err="1"/>
              <a:t>Spanien</a:t>
            </a:r>
            <a:r>
              <a:rPr lang="en-US" sz="2400"/>
              <a:t> </a:t>
            </a:r>
            <a:r>
              <a:rPr lang="en-US" sz="2400" err="1"/>
              <a:t>ablehnten</a:t>
            </a:r>
            <a:r>
              <a:rPr lang="en-US" sz="2400"/>
              <a:t>, stand </a:t>
            </a:r>
            <a:r>
              <a:rPr lang="en-US" sz="2400" err="1"/>
              <a:t>Mexiko</a:t>
            </a:r>
            <a:r>
              <a:rPr lang="en-US" sz="2400"/>
              <a:t> </a:t>
            </a:r>
            <a:r>
              <a:rPr lang="en-US" sz="2400" err="1"/>
              <a:t>allein</a:t>
            </a:r>
            <a:r>
              <a:rPr lang="en-US" sz="2400"/>
              <a:t> </a:t>
            </a:r>
            <a:r>
              <a:rPr lang="en-US" sz="2400" err="1"/>
              <a:t>mit</a:t>
            </a:r>
            <a:r>
              <a:rPr lang="en-US" sz="2400"/>
              <a:t> der </a:t>
            </a:r>
            <a:r>
              <a:rPr lang="en-US" sz="2400" err="1"/>
              <a:t>Sowjetunion</a:t>
            </a:r>
            <a:r>
              <a:rPr lang="en-US" sz="2400"/>
              <a:t> in der öffentlichen Verurteilung der britisch-französischen Politik der Nicht-Einmischung und grösstmöglichen Unterstützung der Spanischen Republik. </a:t>
            </a:r>
            <a:endParaRPr lang="en-US" sz="2400">
              <a:cs typeface="Calibri"/>
            </a:endParaRPr>
          </a:p>
          <a:p>
            <a:pPr algn="just"/>
            <a:r>
              <a:rPr lang="en-US" sz="2400" err="1"/>
              <a:t>Nach</a:t>
            </a:r>
            <a:r>
              <a:rPr lang="en-US" sz="2400"/>
              <a:t> dem Krieg </a:t>
            </a:r>
            <a:r>
              <a:rPr lang="en-US" sz="2400" err="1"/>
              <a:t>nahm</a:t>
            </a:r>
            <a:r>
              <a:rPr lang="en-US" sz="2400"/>
              <a:t> </a:t>
            </a:r>
            <a:r>
              <a:rPr lang="en-US" sz="2400" err="1"/>
              <a:t>Mexiko</a:t>
            </a:r>
            <a:r>
              <a:rPr lang="en-US" sz="2400"/>
              <a:t> </a:t>
            </a:r>
            <a:r>
              <a:rPr lang="en-US" sz="2400" err="1"/>
              <a:t>tausende</a:t>
            </a:r>
            <a:r>
              <a:rPr lang="en-US" sz="2400"/>
              <a:t> </a:t>
            </a:r>
            <a:r>
              <a:rPr lang="en-US" sz="2400" err="1"/>
              <a:t>spanische</a:t>
            </a:r>
            <a:r>
              <a:rPr lang="en-US" sz="2400"/>
              <a:t> </a:t>
            </a:r>
            <a:r>
              <a:rPr lang="en-US" sz="2400" err="1"/>
              <a:t>Exilsuchende</a:t>
            </a:r>
            <a:r>
              <a:rPr lang="en-US" sz="2400"/>
              <a:t> und </a:t>
            </a:r>
            <a:r>
              <a:rPr lang="en-US" sz="2400" err="1"/>
              <a:t>Flüchtlinge</a:t>
            </a:r>
            <a:r>
              <a:rPr lang="en-US" sz="2400"/>
              <a:t> auf und </a:t>
            </a:r>
            <a:r>
              <a:rPr lang="en-US" sz="2400" err="1"/>
              <a:t>erlaubte</a:t>
            </a:r>
            <a:r>
              <a:rPr lang="en-US" sz="2400"/>
              <a:t> die </a:t>
            </a:r>
            <a:r>
              <a:rPr lang="en-US" sz="2400" err="1"/>
              <a:t>Einrichtung</a:t>
            </a:r>
            <a:r>
              <a:rPr lang="en-US" sz="2400"/>
              <a:t> </a:t>
            </a:r>
            <a:r>
              <a:rPr lang="en-US" sz="2400" err="1"/>
              <a:t>einer</a:t>
            </a:r>
            <a:r>
              <a:rPr lang="en-US" sz="2400"/>
              <a:t>  </a:t>
            </a:r>
            <a:r>
              <a:rPr lang="en-US" sz="2400" err="1"/>
              <a:t>Exilregierung</a:t>
            </a:r>
            <a:r>
              <a:rPr lang="en-US" sz="2400"/>
              <a:t> in </a:t>
            </a:r>
            <a:r>
              <a:rPr lang="en-US" sz="2400" err="1"/>
              <a:t>Mexiko</a:t>
            </a:r>
            <a:r>
              <a:rPr lang="en-US" sz="2400"/>
              <a:t>-Stadt.</a:t>
            </a:r>
            <a:endParaRPr lang="en-US" sz="2400">
              <a:cs typeface="Calibri"/>
            </a:endParaRPr>
          </a:p>
        </p:txBody>
      </p:sp>
    </p:spTree>
    <p:extLst>
      <p:ext uri="{BB962C8B-B14F-4D97-AF65-F5344CB8AC3E}">
        <p14:creationId xmlns:p14="http://schemas.microsoft.com/office/powerpoint/2010/main" val="3448570747"/>
      </p:ext>
    </p:extLst>
  </p:cSld>
  <p:clrMapOvr>
    <a:masterClrMapping/>
  </p:clrMapOvr>
  <mc:AlternateContent xmlns:mc="http://schemas.openxmlformats.org/markup-compatibility/2006">
    <mc:Choice xmlns:p14="http://schemas.microsoft.com/office/powerpoint/2010/main" Requires="p14">
      <p:transition spd="slow" p14:dur="2000" advTm="25780"/>
    </mc:Choice>
    <mc:Fallback>
      <p:transition spd="slow" advTm="2578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5BF6A00-F41D-4EED-BD33-9D24CC4713EE}"/>
              </a:ext>
            </a:extLst>
          </p:cNvPr>
          <p:cNvSpPr txBox="1"/>
          <p:nvPr/>
        </p:nvSpPr>
        <p:spPr>
          <a:xfrm>
            <a:off x="583721" y="404004"/>
            <a:ext cx="10952671" cy="63709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800" b="1" dirty="0" err="1">
                <a:solidFill>
                  <a:schemeClr val="accent6"/>
                </a:solidFill>
                <a:cs typeface="Calibri"/>
              </a:rPr>
              <a:t>Nationalsozialismus</a:t>
            </a:r>
            <a:endParaRPr lang="es-ES" sz="2800" b="1" dirty="0">
              <a:solidFill>
                <a:schemeClr val="accent6"/>
              </a:solidFill>
              <a:cs typeface="Calibri"/>
            </a:endParaRPr>
          </a:p>
          <a:p>
            <a:pPr algn="ctr"/>
            <a:endParaRPr lang="es-ES" dirty="0"/>
          </a:p>
          <a:p>
            <a:pPr algn="just"/>
            <a:r>
              <a:rPr lang="es-ES" sz="2800" dirty="0"/>
              <a:t>I</a:t>
            </a:r>
            <a:r>
              <a:rPr lang="es-ES" sz="2400" dirty="0"/>
              <a:t>n den 1930er </a:t>
            </a:r>
            <a:r>
              <a:rPr lang="es-ES" sz="2400" dirty="0" err="1"/>
              <a:t>Jahren</a:t>
            </a:r>
            <a:r>
              <a:rPr lang="es-ES" sz="2400" dirty="0"/>
              <a:t> </a:t>
            </a:r>
            <a:r>
              <a:rPr lang="es-ES" sz="2400" dirty="0" err="1"/>
              <a:t>zeichnete</a:t>
            </a:r>
            <a:r>
              <a:rPr lang="es-ES" sz="2400" dirty="0"/>
              <a:t> </a:t>
            </a:r>
            <a:r>
              <a:rPr lang="es-ES" sz="2400" dirty="0" err="1"/>
              <a:t>sich</a:t>
            </a:r>
            <a:r>
              <a:rPr lang="es-ES" sz="2400" dirty="0"/>
              <a:t> die </a:t>
            </a:r>
            <a:r>
              <a:rPr lang="es-ES" sz="2400" dirty="0" err="1"/>
              <a:t>mexikanische</a:t>
            </a:r>
            <a:r>
              <a:rPr lang="es-ES" sz="2400" dirty="0"/>
              <a:t> </a:t>
            </a:r>
            <a:r>
              <a:rPr lang="es-ES" sz="2400" dirty="0" err="1"/>
              <a:t>Außenpolitik</a:t>
            </a:r>
            <a:r>
              <a:rPr lang="es-ES" sz="2400" dirty="0"/>
              <a:t> </a:t>
            </a:r>
            <a:r>
              <a:rPr lang="es-ES" sz="2400" dirty="0" err="1"/>
              <a:t>durch</a:t>
            </a:r>
            <a:r>
              <a:rPr lang="es-ES" sz="2400" dirty="0"/>
              <a:t> </a:t>
            </a:r>
            <a:r>
              <a:rPr lang="es-ES" sz="2400" dirty="0" err="1"/>
              <a:t>ihre</a:t>
            </a:r>
            <a:r>
              <a:rPr lang="es-ES" sz="2400" dirty="0"/>
              <a:t> </a:t>
            </a:r>
            <a:r>
              <a:rPr lang="es-ES" sz="2400" dirty="0" err="1"/>
              <a:t>antifaschistische</a:t>
            </a:r>
            <a:r>
              <a:rPr lang="es-ES" sz="2400" dirty="0"/>
              <a:t> </a:t>
            </a:r>
            <a:r>
              <a:rPr lang="es-ES" sz="2400" dirty="0" err="1"/>
              <a:t>Haltung</a:t>
            </a:r>
            <a:r>
              <a:rPr lang="es-ES" sz="2400" dirty="0"/>
              <a:t> </a:t>
            </a:r>
            <a:r>
              <a:rPr lang="es-ES" sz="2400" dirty="0" err="1"/>
              <a:t>aus</a:t>
            </a:r>
            <a:r>
              <a:rPr lang="es-ES" sz="2400" dirty="0"/>
              <a:t>. 1938 </a:t>
            </a:r>
            <a:r>
              <a:rPr lang="es-ES" sz="2400" dirty="0" err="1"/>
              <a:t>lehnte</a:t>
            </a:r>
            <a:r>
              <a:rPr lang="es-ES" sz="2400" dirty="0"/>
              <a:t> </a:t>
            </a:r>
            <a:r>
              <a:rPr lang="es-ES" sz="2400" dirty="0" err="1"/>
              <a:t>Mexiko</a:t>
            </a:r>
            <a:r>
              <a:rPr lang="es-ES" sz="2400" dirty="0"/>
              <a:t> die </a:t>
            </a:r>
            <a:r>
              <a:rPr lang="es-ES" sz="2400" dirty="0" err="1"/>
              <a:t>Annexion</a:t>
            </a:r>
            <a:r>
              <a:rPr lang="es-ES" sz="2400" dirty="0"/>
              <a:t> </a:t>
            </a:r>
            <a:r>
              <a:rPr lang="es-ES" sz="2400" dirty="0" err="1"/>
              <a:t>Österreichs</a:t>
            </a:r>
            <a:r>
              <a:rPr lang="es-ES" sz="2400" dirty="0"/>
              <a:t> </a:t>
            </a:r>
            <a:r>
              <a:rPr lang="es-ES" sz="2400" dirty="0" err="1"/>
              <a:t>an</a:t>
            </a:r>
            <a:r>
              <a:rPr lang="es-ES" sz="2400" dirty="0"/>
              <a:t> das </a:t>
            </a:r>
            <a:r>
              <a:rPr lang="es-ES" sz="2400" dirty="0" err="1"/>
              <a:t>Dritte</a:t>
            </a:r>
            <a:r>
              <a:rPr lang="es-ES" sz="2400" dirty="0"/>
              <a:t> Reich ab </a:t>
            </a:r>
            <a:r>
              <a:rPr lang="es-ES" sz="2400" dirty="0" err="1"/>
              <a:t>und</a:t>
            </a:r>
            <a:r>
              <a:rPr lang="es-ES" sz="2400" dirty="0"/>
              <a:t> </a:t>
            </a:r>
            <a:r>
              <a:rPr lang="es-ES" sz="2400" dirty="0" err="1"/>
              <a:t>protestierte</a:t>
            </a:r>
            <a:r>
              <a:rPr lang="es-ES" sz="2400" dirty="0"/>
              <a:t> 1939 </a:t>
            </a:r>
            <a:r>
              <a:rPr lang="es-ES" sz="2400" dirty="0" err="1"/>
              <a:t>vor</a:t>
            </a:r>
            <a:r>
              <a:rPr lang="es-ES" sz="2400" dirty="0"/>
              <a:t> </a:t>
            </a:r>
            <a:r>
              <a:rPr lang="es-ES" sz="2400" dirty="0" err="1"/>
              <a:t>dem</a:t>
            </a:r>
            <a:r>
              <a:rPr lang="es-ES" sz="2400" dirty="0"/>
              <a:t> </a:t>
            </a:r>
            <a:r>
              <a:rPr lang="es-ES" sz="2400" dirty="0" err="1"/>
              <a:t>Völkerbund</a:t>
            </a:r>
            <a:r>
              <a:rPr lang="es-ES" sz="2400" dirty="0"/>
              <a:t> </a:t>
            </a:r>
            <a:r>
              <a:rPr lang="es-ES" sz="2400" dirty="0" err="1"/>
              <a:t>gegen</a:t>
            </a:r>
            <a:r>
              <a:rPr lang="es-ES" sz="2400" dirty="0"/>
              <a:t> den </a:t>
            </a:r>
            <a:r>
              <a:rPr lang="es-ES" sz="2400" dirty="0" err="1" smtClean="0"/>
              <a:t>A</a:t>
            </a:r>
            <a:r>
              <a:rPr lang="es-ES" sz="2400" dirty="0" err="1" smtClean="0"/>
              <a:t>ufteilung</a:t>
            </a:r>
            <a:r>
              <a:rPr lang="es-ES" sz="2400" dirty="0" smtClean="0"/>
              <a:t> </a:t>
            </a:r>
            <a:r>
              <a:rPr lang="es-ES" sz="2400" dirty="0"/>
              <a:t>der </a:t>
            </a:r>
            <a:r>
              <a:rPr lang="es-ES" sz="2400" dirty="0" err="1"/>
              <a:t>Tschechoslowakei</a:t>
            </a:r>
            <a:r>
              <a:rPr lang="es-ES" sz="2400" dirty="0"/>
              <a:t>. </a:t>
            </a:r>
            <a:r>
              <a:rPr lang="es-ES" sz="2400" dirty="0" err="1"/>
              <a:t>Etwas</a:t>
            </a:r>
            <a:r>
              <a:rPr lang="es-ES" sz="2400" dirty="0"/>
              <a:t> </a:t>
            </a:r>
            <a:r>
              <a:rPr lang="es-ES" sz="2400" dirty="0" err="1"/>
              <a:t>früher</a:t>
            </a:r>
            <a:r>
              <a:rPr lang="es-ES" sz="2400" dirty="0"/>
              <a:t>, </a:t>
            </a:r>
            <a:r>
              <a:rPr lang="es-ES" sz="2400" dirty="0" err="1"/>
              <a:t>im</a:t>
            </a:r>
            <a:r>
              <a:rPr lang="es-ES" sz="2400" dirty="0"/>
              <a:t> </a:t>
            </a:r>
            <a:r>
              <a:rPr lang="es-ES" sz="2400" dirty="0" err="1"/>
              <a:t>Juni</a:t>
            </a:r>
            <a:r>
              <a:rPr lang="es-ES" sz="2400" dirty="0"/>
              <a:t> 1938, </a:t>
            </a:r>
            <a:r>
              <a:rPr lang="es-ES" sz="2400" dirty="0" err="1"/>
              <a:t>erklärte</a:t>
            </a:r>
            <a:r>
              <a:rPr lang="es-ES" sz="2400" dirty="0"/>
              <a:t> </a:t>
            </a:r>
            <a:r>
              <a:rPr lang="es-ES" sz="2400" dirty="0" err="1"/>
              <a:t>Präsident</a:t>
            </a:r>
            <a:r>
              <a:rPr lang="es-ES" sz="2400" dirty="0"/>
              <a:t> Lázaro Cárdenas, </a:t>
            </a:r>
            <a:r>
              <a:rPr lang="es-ES" sz="2400" dirty="0" err="1"/>
              <a:t>dass</a:t>
            </a:r>
            <a:r>
              <a:rPr lang="es-ES" sz="2400" dirty="0"/>
              <a:t> </a:t>
            </a:r>
            <a:r>
              <a:rPr lang="es-ES" sz="2400" dirty="0" err="1"/>
              <a:t>Mexiko</a:t>
            </a:r>
            <a:r>
              <a:rPr lang="es-ES" sz="2400" dirty="0"/>
              <a:t> </a:t>
            </a:r>
            <a:r>
              <a:rPr lang="es-ES" sz="2400" dirty="0" err="1"/>
              <a:t>seine</a:t>
            </a:r>
            <a:r>
              <a:rPr lang="es-ES" sz="2400" dirty="0"/>
              <a:t> </a:t>
            </a:r>
            <a:r>
              <a:rPr lang="es-ES" sz="2400" dirty="0" err="1"/>
              <a:t>Türen</a:t>
            </a:r>
            <a:r>
              <a:rPr lang="es-ES" sz="2400" dirty="0"/>
              <a:t> </a:t>
            </a:r>
            <a:r>
              <a:rPr lang="es-ES" sz="2400" dirty="0" err="1"/>
              <a:t>für</a:t>
            </a:r>
            <a:r>
              <a:rPr lang="es-ES" sz="2400" dirty="0"/>
              <a:t> </a:t>
            </a:r>
            <a:r>
              <a:rPr lang="es-ES" sz="2400" dirty="0" err="1"/>
              <a:t>alle</a:t>
            </a:r>
            <a:r>
              <a:rPr lang="es-ES" sz="2400" dirty="0"/>
              <a:t> </a:t>
            </a:r>
            <a:r>
              <a:rPr lang="es-ES" sz="2400" dirty="0" err="1"/>
              <a:t>Opfer</a:t>
            </a:r>
            <a:r>
              <a:rPr lang="es-ES" sz="2400" dirty="0"/>
              <a:t> der </a:t>
            </a:r>
            <a:r>
              <a:rPr lang="es-ES" sz="2400" dirty="0" err="1"/>
              <a:t>nationalsozialistischen</a:t>
            </a:r>
            <a:r>
              <a:rPr lang="es-ES" sz="2400" dirty="0"/>
              <a:t> </a:t>
            </a:r>
            <a:r>
              <a:rPr lang="es-ES" sz="2400" dirty="0" err="1"/>
              <a:t>Verfolgung</a:t>
            </a:r>
            <a:r>
              <a:rPr lang="es-ES" sz="2400" dirty="0"/>
              <a:t> in Europa </a:t>
            </a:r>
            <a:r>
              <a:rPr lang="es-ES" sz="2400" dirty="0" err="1"/>
              <a:t>öffnen</a:t>
            </a:r>
            <a:r>
              <a:rPr lang="es-ES" sz="2400" dirty="0"/>
              <a:t> </a:t>
            </a:r>
            <a:r>
              <a:rPr lang="es-ES" sz="2400" dirty="0" err="1"/>
              <a:t>werde</a:t>
            </a:r>
            <a:r>
              <a:rPr lang="es-ES" sz="2400" dirty="0"/>
              <a:t>. Am 9. </a:t>
            </a:r>
            <a:r>
              <a:rPr lang="es-ES" sz="2400" dirty="0" err="1"/>
              <a:t>September</a:t>
            </a:r>
            <a:r>
              <a:rPr lang="es-ES" sz="2400" dirty="0"/>
              <a:t> 1940 </a:t>
            </a:r>
            <a:r>
              <a:rPr lang="es-ES" sz="2400" dirty="0" err="1"/>
              <a:t>befahl</a:t>
            </a:r>
            <a:r>
              <a:rPr lang="es-ES" sz="2400" dirty="0"/>
              <a:t> </a:t>
            </a:r>
            <a:r>
              <a:rPr lang="es-ES" sz="2400" dirty="0" err="1"/>
              <a:t>Cardenas</a:t>
            </a:r>
            <a:r>
              <a:rPr lang="es-ES" sz="2400" dirty="0"/>
              <a:t> </a:t>
            </a:r>
            <a:r>
              <a:rPr lang="es-ES" sz="2400" dirty="0" err="1"/>
              <a:t>dem</a:t>
            </a:r>
            <a:r>
              <a:rPr lang="es-ES" sz="2400" dirty="0"/>
              <a:t> </a:t>
            </a:r>
            <a:r>
              <a:rPr lang="es-ES" sz="2400" dirty="0" err="1"/>
              <a:t>mexikanischen</a:t>
            </a:r>
            <a:r>
              <a:rPr lang="es-ES" sz="2400" dirty="0"/>
              <a:t> </a:t>
            </a:r>
            <a:r>
              <a:rPr lang="es-ES" sz="2400" dirty="0" err="1"/>
              <a:t>Konsul</a:t>
            </a:r>
            <a:r>
              <a:rPr lang="es-ES" sz="2400" dirty="0"/>
              <a:t> in </a:t>
            </a:r>
            <a:r>
              <a:rPr lang="es-ES" sz="2400" dirty="0" err="1"/>
              <a:t>Frankreich</a:t>
            </a:r>
            <a:r>
              <a:rPr lang="es-ES" sz="2400" dirty="0"/>
              <a:t>, Gilberto Bosques, </a:t>
            </a:r>
            <a:r>
              <a:rPr lang="es-ES" sz="2400" dirty="0" err="1"/>
              <a:t>deutschen</a:t>
            </a:r>
            <a:r>
              <a:rPr lang="es-ES" sz="2400" dirty="0"/>
              <a:t> </a:t>
            </a:r>
            <a:r>
              <a:rPr lang="es-ES" sz="2400" dirty="0" err="1"/>
              <a:t>Politikern</a:t>
            </a:r>
            <a:r>
              <a:rPr lang="es-ES" sz="2400" dirty="0"/>
              <a:t> </a:t>
            </a:r>
            <a:r>
              <a:rPr lang="es-ES" sz="2400" dirty="0" err="1" smtClean="0"/>
              <a:t>und</a:t>
            </a:r>
            <a:r>
              <a:rPr lang="es-ES" sz="2400" dirty="0"/>
              <a:t> </a:t>
            </a:r>
            <a:r>
              <a:rPr lang="es-ES" sz="2400" dirty="0" err="1" smtClean="0"/>
              <a:t>deren</a:t>
            </a:r>
            <a:r>
              <a:rPr lang="es-ES" sz="2400" dirty="0" smtClean="0"/>
              <a:t> </a:t>
            </a:r>
            <a:r>
              <a:rPr lang="es-ES" sz="2400" dirty="0" err="1" smtClean="0"/>
              <a:t>Familien</a:t>
            </a:r>
            <a:r>
              <a:rPr lang="es-ES" sz="2400" dirty="0" smtClean="0"/>
              <a:t> </a:t>
            </a:r>
            <a:r>
              <a:rPr lang="es-ES" sz="2400" dirty="0"/>
              <a:t>Visa </a:t>
            </a:r>
            <a:r>
              <a:rPr lang="es-ES" sz="2400" dirty="0" err="1"/>
              <a:t>zu</a:t>
            </a:r>
            <a:r>
              <a:rPr lang="es-ES" sz="2400" dirty="0"/>
              <a:t> </a:t>
            </a:r>
            <a:r>
              <a:rPr lang="es-ES" sz="2400" dirty="0" err="1"/>
              <a:t>erteilen</a:t>
            </a:r>
            <a:r>
              <a:rPr lang="es-ES" sz="2400" dirty="0"/>
              <a:t>, </a:t>
            </a:r>
            <a:r>
              <a:rPr lang="es-ES" sz="2400" dirty="0" err="1"/>
              <a:t>um</a:t>
            </a:r>
            <a:r>
              <a:rPr lang="es-ES" sz="2400" dirty="0"/>
              <a:t> </a:t>
            </a:r>
            <a:r>
              <a:rPr lang="es-ES" sz="2400" dirty="0" err="1"/>
              <a:t>als</a:t>
            </a:r>
            <a:r>
              <a:rPr lang="es-ES" sz="2400" dirty="0"/>
              <a:t> </a:t>
            </a:r>
            <a:r>
              <a:rPr lang="es-ES" sz="2400" dirty="0" err="1"/>
              <a:t>politische</a:t>
            </a:r>
            <a:r>
              <a:rPr lang="es-ES" sz="2400" dirty="0"/>
              <a:t> </a:t>
            </a:r>
            <a:r>
              <a:rPr lang="es-ES" sz="2400" dirty="0" err="1"/>
              <a:t>Flüchtlinge</a:t>
            </a:r>
            <a:r>
              <a:rPr lang="es-ES" sz="2400" dirty="0"/>
              <a:t> </a:t>
            </a:r>
            <a:r>
              <a:rPr lang="es-ES" sz="2400" dirty="0" err="1"/>
              <a:t>nach</a:t>
            </a:r>
            <a:r>
              <a:rPr lang="es-ES" sz="2400" dirty="0"/>
              <a:t> </a:t>
            </a:r>
            <a:r>
              <a:rPr lang="es-ES" sz="2400" dirty="0" err="1"/>
              <a:t>Mexiko</a:t>
            </a:r>
            <a:r>
              <a:rPr lang="es-ES" sz="2400" dirty="0"/>
              <a:t> </a:t>
            </a:r>
            <a:r>
              <a:rPr lang="es-ES" sz="2400" dirty="0" err="1"/>
              <a:t>ausreisen</a:t>
            </a:r>
            <a:r>
              <a:rPr lang="es-ES" sz="2400" dirty="0"/>
              <a:t> </a:t>
            </a:r>
            <a:r>
              <a:rPr lang="es-ES" sz="2400" dirty="0" err="1"/>
              <a:t>zu</a:t>
            </a:r>
            <a:r>
              <a:rPr lang="es-ES" sz="2400" dirty="0"/>
              <a:t> </a:t>
            </a:r>
            <a:r>
              <a:rPr lang="es-ES" sz="2400" dirty="0" err="1"/>
              <a:t>können</a:t>
            </a:r>
            <a:r>
              <a:rPr lang="es-ES" sz="2400" dirty="0"/>
              <a:t>.</a:t>
            </a:r>
            <a:endParaRPr lang="es-ES" sz="2400" dirty="0">
              <a:cs typeface="Calibri"/>
            </a:endParaRPr>
          </a:p>
          <a:p>
            <a:pPr algn="just"/>
            <a:endParaRPr lang="es-ES" sz="2400" dirty="0">
              <a:cs typeface="Calibri"/>
            </a:endParaRPr>
          </a:p>
          <a:p>
            <a:pPr algn="just"/>
            <a:r>
              <a:rPr lang="es-ES" sz="2400" dirty="0" err="1">
                <a:cs typeface="Calibri"/>
              </a:rPr>
              <a:t>Sein</a:t>
            </a:r>
            <a:r>
              <a:rPr lang="es-ES" sz="2400" dirty="0">
                <a:cs typeface="Calibri"/>
              </a:rPr>
              <a:t> </a:t>
            </a:r>
            <a:r>
              <a:rPr lang="es-ES" sz="2400" dirty="0" err="1">
                <a:cs typeface="Calibri"/>
              </a:rPr>
              <a:t>Konsulat</a:t>
            </a:r>
            <a:r>
              <a:rPr lang="es-ES" sz="2400" dirty="0">
                <a:cs typeface="Calibri"/>
              </a:rPr>
              <a:t> </a:t>
            </a:r>
            <a:r>
              <a:rPr lang="es-ES" sz="2400" dirty="0" err="1">
                <a:cs typeface="Calibri"/>
              </a:rPr>
              <a:t>verteilte</a:t>
            </a:r>
            <a:r>
              <a:rPr lang="es-ES" sz="2400" dirty="0">
                <a:cs typeface="Calibri"/>
              </a:rPr>
              <a:t> </a:t>
            </a:r>
            <a:r>
              <a:rPr lang="es-ES" sz="2400" dirty="0" err="1">
                <a:cs typeface="Calibri"/>
              </a:rPr>
              <a:t>mehr</a:t>
            </a:r>
            <a:r>
              <a:rPr lang="es-ES" sz="2400" dirty="0">
                <a:cs typeface="Calibri"/>
              </a:rPr>
              <a:t> </a:t>
            </a:r>
            <a:r>
              <a:rPr lang="es-ES" sz="2400" dirty="0" err="1">
                <a:cs typeface="Calibri"/>
              </a:rPr>
              <a:t>als</a:t>
            </a:r>
            <a:r>
              <a:rPr lang="es-ES" sz="2400" dirty="0">
                <a:cs typeface="Calibri"/>
              </a:rPr>
              <a:t> </a:t>
            </a:r>
            <a:r>
              <a:rPr lang="es-ES" sz="2400" dirty="0" err="1">
                <a:cs typeface="Calibri"/>
              </a:rPr>
              <a:t>tausend</a:t>
            </a:r>
            <a:r>
              <a:rPr lang="es-ES" sz="2400" dirty="0">
                <a:cs typeface="Calibri"/>
              </a:rPr>
              <a:t> Visa </a:t>
            </a:r>
            <a:r>
              <a:rPr lang="es-ES" sz="2400" dirty="0" err="1">
                <a:cs typeface="Calibri"/>
              </a:rPr>
              <a:t>an</a:t>
            </a:r>
            <a:r>
              <a:rPr lang="es-ES" sz="2400" dirty="0">
                <a:cs typeface="Calibri"/>
              </a:rPr>
              <a:t> Deutsche </a:t>
            </a:r>
            <a:r>
              <a:rPr lang="es-ES" sz="2400" dirty="0" err="1">
                <a:cs typeface="Calibri"/>
              </a:rPr>
              <a:t>und</a:t>
            </a:r>
            <a:r>
              <a:rPr lang="es-ES" sz="2400" dirty="0">
                <a:cs typeface="Calibri"/>
              </a:rPr>
              <a:t> </a:t>
            </a:r>
            <a:r>
              <a:rPr lang="es-ES" sz="2400" dirty="0" err="1">
                <a:cs typeface="Calibri"/>
              </a:rPr>
              <a:t>Österreicher</a:t>
            </a:r>
            <a:r>
              <a:rPr lang="es-ES" sz="2400" dirty="0">
                <a:cs typeface="Calibri"/>
              </a:rPr>
              <a:t>.  </a:t>
            </a:r>
            <a:r>
              <a:rPr lang="es-ES" sz="2400" dirty="0" err="1">
                <a:cs typeface="Calibri"/>
              </a:rPr>
              <a:t>Mehrere</a:t>
            </a:r>
            <a:r>
              <a:rPr lang="es-ES" sz="2400" dirty="0">
                <a:cs typeface="Calibri"/>
              </a:rPr>
              <a:t> </a:t>
            </a:r>
            <a:r>
              <a:rPr lang="es-ES" sz="2400" dirty="0" err="1">
                <a:cs typeface="Calibri"/>
              </a:rPr>
              <a:t>hundert</a:t>
            </a:r>
            <a:r>
              <a:rPr lang="es-ES" sz="2400" dirty="0">
                <a:cs typeface="Calibri"/>
              </a:rPr>
              <a:t> von </a:t>
            </a:r>
            <a:r>
              <a:rPr lang="es-ES" sz="2400" dirty="0" err="1">
                <a:cs typeface="Calibri"/>
              </a:rPr>
              <a:t>ihnen</a:t>
            </a:r>
            <a:r>
              <a:rPr lang="es-ES" sz="2400" dirty="0">
                <a:cs typeface="Calibri"/>
              </a:rPr>
              <a:t> </a:t>
            </a:r>
            <a:r>
              <a:rPr lang="es-ES" sz="2400" dirty="0" err="1">
                <a:cs typeface="Calibri"/>
              </a:rPr>
              <a:t>kamen</a:t>
            </a:r>
            <a:r>
              <a:rPr lang="es-ES" sz="2400" dirty="0">
                <a:cs typeface="Calibri"/>
              </a:rPr>
              <a:t> in </a:t>
            </a:r>
            <a:r>
              <a:rPr lang="es-ES" sz="2400" dirty="0" err="1">
                <a:cs typeface="Calibri"/>
              </a:rPr>
              <a:t>Mexiko</a:t>
            </a:r>
            <a:r>
              <a:rPr lang="es-ES" sz="2400" dirty="0">
                <a:cs typeface="Calibri"/>
              </a:rPr>
              <a:t> </a:t>
            </a:r>
            <a:r>
              <a:rPr lang="es-ES" sz="2400" dirty="0" err="1">
                <a:cs typeface="Calibri"/>
              </a:rPr>
              <a:t>an</a:t>
            </a:r>
            <a:r>
              <a:rPr lang="es-ES" sz="2400" dirty="0">
                <a:cs typeface="Calibri"/>
              </a:rPr>
              <a:t>. </a:t>
            </a:r>
            <a:r>
              <a:rPr lang="es-ES" sz="2400" dirty="0" err="1">
                <a:cs typeface="Calibri"/>
              </a:rPr>
              <a:t>Unter</a:t>
            </a:r>
            <a:r>
              <a:rPr lang="es-ES" sz="2400" dirty="0">
                <a:cs typeface="Calibri"/>
              </a:rPr>
              <a:t> </a:t>
            </a:r>
            <a:r>
              <a:rPr lang="es-ES" sz="2400" dirty="0" err="1">
                <a:cs typeface="Calibri"/>
              </a:rPr>
              <a:t>ihnen</a:t>
            </a:r>
            <a:r>
              <a:rPr lang="es-ES" sz="2400" dirty="0">
                <a:cs typeface="Calibri"/>
              </a:rPr>
              <a:t> </a:t>
            </a:r>
            <a:r>
              <a:rPr lang="es-ES" sz="2400" dirty="0" err="1">
                <a:cs typeface="Calibri"/>
              </a:rPr>
              <a:t>waren</a:t>
            </a:r>
            <a:r>
              <a:rPr lang="es-ES" sz="2400" dirty="0">
                <a:cs typeface="Calibri"/>
              </a:rPr>
              <a:t> </a:t>
            </a:r>
            <a:r>
              <a:rPr lang="es-ES" sz="2400" dirty="0" err="1">
                <a:cs typeface="Calibri"/>
              </a:rPr>
              <a:t>vor</a:t>
            </a:r>
            <a:r>
              <a:rPr lang="es-ES" sz="2400" dirty="0">
                <a:cs typeface="Calibri"/>
              </a:rPr>
              <a:t> </a:t>
            </a:r>
            <a:r>
              <a:rPr lang="es-ES" sz="2400" dirty="0" err="1">
                <a:cs typeface="Calibri"/>
              </a:rPr>
              <a:t>allem</a:t>
            </a:r>
            <a:r>
              <a:rPr lang="es-ES" sz="2400" dirty="0">
                <a:cs typeface="Calibri"/>
              </a:rPr>
              <a:t> </a:t>
            </a:r>
            <a:r>
              <a:rPr lang="es-ES" sz="2400" dirty="0" err="1">
                <a:cs typeface="Calibri"/>
              </a:rPr>
              <a:t>Künstler</a:t>
            </a:r>
            <a:r>
              <a:rPr lang="es-ES" sz="2400" dirty="0">
                <a:cs typeface="Calibri"/>
              </a:rPr>
              <a:t>, </a:t>
            </a:r>
            <a:r>
              <a:rPr lang="es-ES" sz="2400" dirty="0" err="1">
                <a:cs typeface="Calibri"/>
              </a:rPr>
              <a:t>Schriftsteller</a:t>
            </a:r>
            <a:r>
              <a:rPr lang="es-ES" sz="2400" dirty="0">
                <a:cs typeface="Calibri"/>
              </a:rPr>
              <a:t>, </a:t>
            </a:r>
            <a:r>
              <a:rPr lang="es-ES" sz="2400" dirty="0" err="1">
                <a:cs typeface="Calibri"/>
              </a:rPr>
              <a:t>Journalisten</a:t>
            </a:r>
            <a:r>
              <a:rPr lang="es-ES" sz="2400" dirty="0">
                <a:cs typeface="Calibri"/>
              </a:rPr>
              <a:t>, </a:t>
            </a:r>
            <a:r>
              <a:rPr lang="es-ES" sz="2400" dirty="0" err="1">
                <a:cs typeface="Calibri"/>
              </a:rPr>
              <a:t>Publizisten</a:t>
            </a:r>
            <a:r>
              <a:rPr lang="es-ES" sz="2400" dirty="0">
                <a:cs typeface="Calibri"/>
              </a:rPr>
              <a:t> </a:t>
            </a:r>
            <a:r>
              <a:rPr lang="es-ES" sz="2400" dirty="0" err="1">
                <a:cs typeface="Calibri"/>
              </a:rPr>
              <a:t>und</a:t>
            </a:r>
            <a:r>
              <a:rPr lang="es-ES" sz="2400" dirty="0">
                <a:cs typeface="Calibri"/>
              </a:rPr>
              <a:t> KPD-</a:t>
            </a:r>
            <a:r>
              <a:rPr lang="es-ES" sz="2400" dirty="0" err="1">
                <a:cs typeface="Calibri"/>
              </a:rPr>
              <a:t>Funktionäre</a:t>
            </a:r>
            <a:r>
              <a:rPr lang="es-ES" sz="2400" dirty="0">
                <a:cs typeface="Calibri"/>
              </a:rPr>
              <a:t>.</a:t>
            </a:r>
          </a:p>
          <a:p>
            <a:pPr algn="just"/>
            <a:endParaRPr lang="es-ES" sz="2400" dirty="0">
              <a:cs typeface="Calibri"/>
            </a:endParaRPr>
          </a:p>
          <a:p>
            <a:pPr algn="just"/>
            <a:endParaRPr lang="es-ES" sz="2800" dirty="0">
              <a:cs typeface="Calibri"/>
            </a:endParaRPr>
          </a:p>
          <a:p>
            <a:pPr algn="ctr"/>
            <a:endParaRPr lang="es-ES" dirty="0">
              <a:cs typeface="Calibri"/>
            </a:endParaRPr>
          </a:p>
        </p:txBody>
      </p:sp>
    </p:spTree>
    <p:extLst>
      <p:ext uri="{BB962C8B-B14F-4D97-AF65-F5344CB8AC3E}">
        <p14:creationId xmlns:p14="http://schemas.microsoft.com/office/powerpoint/2010/main" val="2610014558"/>
      </p:ext>
    </p:extLst>
  </p:cSld>
  <p:clrMapOvr>
    <a:masterClrMapping/>
  </p:clrMapOvr>
  <mc:AlternateContent xmlns:mc="http://schemas.openxmlformats.org/markup-compatibility/2006">
    <mc:Choice xmlns:p14="http://schemas.microsoft.com/office/powerpoint/2010/main" Requires="p14">
      <p:transition spd="slow" p14:dur="2000" advTm="55330"/>
    </mc:Choice>
    <mc:Fallback>
      <p:transition spd="slow" advTm="5533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TotalTime>
  <Words>540</Words>
  <Application>Microsoft Office PowerPoint</Application>
  <PresentationFormat>Panorámica</PresentationFormat>
  <Paragraphs>137</Paragraphs>
  <Slides>27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27</vt:i4>
      </vt:variant>
    </vt:vector>
  </HeadingPairs>
  <TitlesOfParts>
    <vt:vector size="32" baseType="lpstr">
      <vt:lpstr>Arial</vt:lpstr>
      <vt:lpstr>Calibri</vt:lpstr>
      <vt:lpstr>Calibri Light</vt:lpstr>
      <vt:lpstr>Roboto</vt:lpstr>
      <vt:lpstr>Office Theme</vt:lpstr>
      <vt:lpstr>Erinnern was nie geschah   Die Geschichte einer Suche: Jüdische Flüchtlinge aus Deutschland in Mexiko</vt:lpstr>
      <vt:lpstr>Presentación de PowerPoint</vt:lpstr>
      <vt:lpstr>Presentación de PowerPoint</vt:lpstr>
      <vt:lpstr>Also machten wir uns auf die Suche nach den  Spuren deutscher jüdischer Flüchtlinge  in Mexiko – Stadt …</vt:lpstr>
      <vt:lpstr>Presentación de PowerPoint</vt:lpstr>
      <vt:lpstr>Das brachte uns zu der Frage: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Flüchtlingsschiffe</vt:lpstr>
      <vt:lpstr>Die Orinoco (Oktober 1938)</vt:lpstr>
      <vt:lpstr>Synagogen in Mexiko -Stadt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Quellennachweise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
  <cp:lastModifiedBy>Usuario</cp:lastModifiedBy>
  <cp:revision>14</cp:revision>
  <dcterms:created xsi:type="dcterms:W3CDTF">2012-07-30T22:48:03Z</dcterms:created>
  <dcterms:modified xsi:type="dcterms:W3CDTF">2018-09-30T22:09:29Z</dcterms:modified>
</cp:coreProperties>
</file>